
<file path=[Content_Types].xml><?xml version="1.0" encoding="utf-8"?>
<Types xmlns="http://schemas.openxmlformats.org/package/2006/content-types">
  <Override PartName="/ppt/drawings/drawing1.xml" ContentType="application/vnd.openxmlformats-officedocument.drawingml.chartshapes+xml"/>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s/slide34.xml" ContentType="application/vnd.openxmlformats-officedocument.presentationml.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ppt/charts/chart1.xml" ContentType="application/vnd.openxmlformats-officedocument.drawingml.chart+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Default Extension="wmf" ContentType="image/x-wmf"/>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648" r:id="rId1"/>
  </p:sldMasterIdLst>
  <p:notesMasterIdLst>
    <p:notesMasterId r:id="rId39"/>
  </p:notesMasterIdLst>
  <p:handoutMasterIdLst>
    <p:handoutMasterId r:id="rId40"/>
  </p:handoutMasterIdLst>
  <p:sldIdLst>
    <p:sldId id="316" r:id="rId2"/>
    <p:sldId id="306" r:id="rId3"/>
    <p:sldId id="307" r:id="rId4"/>
    <p:sldId id="308" r:id="rId5"/>
    <p:sldId id="309" r:id="rId6"/>
    <p:sldId id="310" r:id="rId7"/>
    <p:sldId id="303" r:id="rId8"/>
    <p:sldId id="318" r:id="rId9"/>
    <p:sldId id="302" r:id="rId10"/>
    <p:sldId id="301" r:id="rId11"/>
    <p:sldId id="315" r:id="rId12"/>
    <p:sldId id="314" r:id="rId13"/>
    <p:sldId id="312" r:id="rId14"/>
    <p:sldId id="313" r:id="rId15"/>
    <p:sldId id="290" r:id="rId16"/>
    <p:sldId id="291" r:id="rId17"/>
    <p:sldId id="279" r:id="rId18"/>
    <p:sldId id="277" r:id="rId19"/>
    <p:sldId id="271" r:id="rId20"/>
    <p:sldId id="272" r:id="rId21"/>
    <p:sldId id="274" r:id="rId22"/>
    <p:sldId id="287" r:id="rId23"/>
    <p:sldId id="298" r:id="rId24"/>
    <p:sldId id="295" r:id="rId25"/>
    <p:sldId id="280" r:id="rId26"/>
    <p:sldId id="281" r:id="rId27"/>
    <p:sldId id="317" r:id="rId28"/>
    <p:sldId id="297" r:id="rId29"/>
    <p:sldId id="282" r:id="rId30"/>
    <p:sldId id="285" r:id="rId31"/>
    <p:sldId id="296" r:id="rId32"/>
    <p:sldId id="286" r:id="rId33"/>
    <p:sldId id="289" r:id="rId34"/>
    <p:sldId id="292" r:id="rId35"/>
    <p:sldId id="293" r:id="rId36"/>
    <p:sldId id="299" r:id="rId37"/>
    <p:sldId id="276" r:id="rId38"/>
  </p:sldIdLst>
  <p:sldSz cx="9144000" cy="6858000" type="screen4x3"/>
  <p:notesSz cx="6400800" cy="8686800"/>
  <p:defaultTextStyle>
    <a:defPPr>
      <a:defRPr lang="sv-SE"/>
    </a:defPPr>
    <a:lvl1pPr algn="l" rtl="0" fontAlgn="base">
      <a:spcBef>
        <a:spcPct val="0"/>
      </a:spcBef>
      <a:spcAft>
        <a:spcPct val="0"/>
      </a:spcAft>
      <a:defRPr sz="2400" kern="1200">
        <a:solidFill>
          <a:srgbClr val="003777"/>
        </a:solidFill>
        <a:latin typeface="Arial" charset="0"/>
        <a:ea typeface="+mn-ea"/>
        <a:cs typeface="+mn-cs"/>
      </a:defRPr>
    </a:lvl1pPr>
    <a:lvl2pPr marL="457200" algn="l" rtl="0" fontAlgn="base">
      <a:spcBef>
        <a:spcPct val="0"/>
      </a:spcBef>
      <a:spcAft>
        <a:spcPct val="0"/>
      </a:spcAft>
      <a:defRPr sz="2400" kern="1200">
        <a:solidFill>
          <a:srgbClr val="003777"/>
        </a:solidFill>
        <a:latin typeface="Arial" charset="0"/>
        <a:ea typeface="+mn-ea"/>
        <a:cs typeface="+mn-cs"/>
      </a:defRPr>
    </a:lvl2pPr>
    <a:lvl3pPr marL="914400" algn="l" rtl="0" fontAlgn="base">
      <a:spcBef>
        <a:spcPct val="0"/>
      </a:spcBef>
      <a:spcAft>
        <a:spcPct val="0"/>
      </a:spcAft>
      <a:defRPr sz="2400" kern="1200">
        <a:solidFill>
          <a:srgbClr val="003777"/>
        </a:solidFill>
        <a:latin typeface="Arial" charset="0"/>
        <a:ea typeface="+mn-ea"/>
        <a:cs typeface="+mn-cs"/>
      </a:defRPr>
    </a:lvl3pPr>
    <a:lvl4pPr marL="1371600" algn="l" rtl="0" fontAlgn="base">
      <a:spcBef>
        <a:spcPct val="0"/>
      </a:spcBef>
      <a:spcAft>
        <a:spcPct val="0"/>
      </a:spcAft>
      <a:defRPr sz="2400" kern="1200">
        <a:solidFill>
          <a:srgbClr val="003777"/>
        </a:solidFill>
        <a:latin typeface="Arial" charset="0"/>
        <a:ea typeface="+mn-ea"/>
        <a:cs typeface="+mn-cs"/>
      </a:defRPr>
    </a:lvl4pPr>
    <a:lvl5pPr marL="1828800" algn="l" rtl="0" fontAlgn="base">
      <a:spcBef>
        <a:spcPct val="0"/>
      </a:spcBef>
      <a:spcAft>
        <a:spcPct val="0"/>
      </a:spcAft>
      <a:defRPr sz="2400" kern="1200">
        <a:solidFill>
          <a:srgbClr val="003777"/>
        </a:solidFill>
        <a:latin typeface="Arial" charset="0"/>
        <a:ea typeface="+mn-ea"/>
        <a:cs typeface="+mn-cs"/>
      </a:defRPr>
    </a:lvl5pPr>
    <a:lvl6pPr marL="2286000" algn="l" defTabSz="914400" rtl="0" eaLnBrk="1" latinLnBrk="0" hangingPunct="1">
      <a:defRPr sz="2400" kern="1200">
        <a:solidFill>
          <a:srgbClr val="003777"/>
        </a:solidFill>
        <a:latin typeface="Arial" charset="0"/>
        <a:ea typeface="+mn-ea"/>
        <a:cs typeface="+mn-cs"/>
      </a:defRPr>
    </a:lvl6pPr>
    <a:lvl7pPr marL="2743200" algn="l" defTabSz="914400" rtl="0" eaLnBrk="1" latinLnBrk="0" hangingPunct="1">
      <a:defRPr sz="2400" kern="1200">
        <a:solidFill>
          <a:srgbClr val="003777"/>
        </a:solidFill>
        <a:latin typeface="Arial" charset="0"/>
        <a:ea typeface="+mn-ea"/>
        <a:cs typeface="+mn-cs"/>
      </a:defRPr>
    </a:lvl7pPr>
    <a:lvl8pPr marL="3200400" algn="l" defTabSz="914400" rtl="0" eaLnBrk="1" latinLnBrk="0" hangingPunct="1">
      <a:defRPr sz="2400" kern="1200">
        <a:solidFill>
          <a:srgbClr val="003777"/>
        </a:solidFill>
        <a:latin typeface="Arial" charset="0"/>
        <a:ea typeface="+mn-ea"/>
        <a:cs typeface="+mn-cs"/>
      </a:defRPr>
    </a:lvl8pPr>
    <a:lvl9pPr marL="3657600" algn="l" defTabSz="914400" rtl="0" eaLnBrk="1" latinLnBrk="0" hangingPunct="1">
      <a:defRPr sz="2400" kern="1200">
        <a:solidFill>
          <a:srgbClr val="003777"/>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4B96"/>
    <a:srgbClr val="003399"/>
    <a:srgbClr val="A50021"/>
    <a:srgbClr val="990033"/>
    <a:srgbClr val="FDFFB7"/>
    <a:srgbClr val="FFD503"/>
    <a:srgbClr val="0033CC"/>
    <a:srgbClr val="0000CC"/>
  </p:clrMru>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2306" autoAdjust="0"/>
    <p:restoredTop sz="97173" autoAdjust="0"/>
  </p:normalViewPr>
  <p:slideViewPr>
    <p:cSldViewPr>
      <p:cViewPr>
        <p:scale>
          <a:sx n="80" d="100"/>
          <a:sy n="80" d="100"/>
        </p:scale>
        <p:origin x="-2704" y="-16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
  <c:chart>
    <c:plotArea>
      <c:layout>
        <c:manualLayout>
          <c:layoutTarget val="inner"/>
          <c:xMode val="edge"/>
          <c:yMode val="edge"/>
          <c:x val="0.0745830624382965"/>
          <c:y val="0.0511191101112361"/>
          <c:w val="0.886273206674858"/>
          <c:h val="0.632707161604802"/>
        </c:manualLayout>
      </c:layout>
      <c:barChart>
        <c:barDir val="col"/>
        <c:grouping val="clustered"/>
        <c:ser>
          <c:idx val="0"/>
          <c:order val="0"/>
          <c:cat>
            <c:strRef>
              <c:f>Sheet1!$B$2:$B$13</c:f>
              <c:strCache>
                <c:ptCount val="12"/>
                <c:pt idx="0">
                  <c:v>Chemistry</c:v>
                </c:pt>
                <c:pt idx="1">
                  <c:v>Biomedicine</c:v>
                </c:pt>
                <c:pt idx="2">
                  <c:v>Physics</c:v>
                </c:pt>
                <c:pt idx="3">
                  <c:v>Medicine &amp; pharmacology</c:v>
                </c:pt>
                <c:pt idx="4">
                  <c:v>Biology</c:v>
                </c:pt>
                <c:pt idx="5">
                  <c:v>Mathematics</c:v>
                </c:pt>
                <c:pt idx="6">
                  <c:v>Technology</c:v>
                </c:pt>
                <c:pt idx="7">
                  <c:v>Odontology</c:v>
                </c:pt>
                <c:pt idx="8">
                  <c:v>Economics</c:v>
                </c:pt>
                <c:pt idx="9">
                  <c:v>Psychology</c:v>
                </c:pt>
                <c:pt idx="10">
                  <c:v>Other scocial sciences</c:v>
                </c:pt>
                <c:pt idx="11">
                  <c:v>Humanities</c:v>
                </c:pt>
              </c:strCache>
            </c:strRef>
          </c:cat>
          <c:val>
            <c:numRef>
              <c:f>Sheet1!$C$2:$C$13</c:f>
              <c:numCache>
                <c:formatCode>General</c:formatCode>
                <c:ptCount val="12"/>
                <c:pt idx="0">
                  <c:v>95.0</c:v>
                </c:pt>
                <c:pt idx="1">
                  <c:v>95.0</c:v>
                </c:pt>
                <c:pt idx="2">
                  <c:v>91.0</c:v>
                </c:pt>
                <c:pt idx="3">
                  <c:v>84.0</c:v>
                </c:pt>
                <c:pt idx="4">
                  <c:v>82.0</c:v>
                </c:pt>
                <c:pt idx="5">
                  <c:v>70.0</c:v>
                </c:pt>
                <c:pt idx="6">
                  <c:v>59.0</c:v>
                </c:pt>
                <c:pt idx="7">
                  <c:v>55.0</c:v>
                </c:pt>
                <c:pt idx="8">
                  <c:v>50.0</c:v>
                </c:pt>
                <c:pt idx="9">
                  <c:v>48.0</c:v>
                </c:pt>
                <c:pt idx="10">
                  <c:v>15.0</c:v>
                </c:pt>
                <c:pt idx="11">
                  <c:v>5.0</c:v>
                </c:pt>
              </c:numCache>
            </c:numRef>
          </c:val>
        </c:ser>
        <c:axId val="528935640"/>
        <c:axId val="529349064"/>
      </c:barChart>
      <c:catAx>
        <c:axId val="528935640"/>
        <c:scaling>
          <c:orientation val="minMax"/>
        </c:scaling>
        <c:axPos val="b"/>
        <c:tickLblPos val="nextTo"/>
        <c:crossAx val="529349064"/>
        <c:crosses val="autoZero"/>
        <c:auto val="1"/>
        <c:lblAlgn val="ctr"/>
        <c:lblOffset val="100"/>
      </c:catAx>
      <c:valAx>
        <c:axId val="529349064"/>
        <c:scaling>
          <c:orientation val="minMax"/>
        </c:scaling>
        <c:axPos val="l"/>
        <c:majorGridlines/>
        <c:numFmt formatCode="General" sourceLinked="1"/>
        <c:tickLblPos val="nextTo"/>
        <c:crossAx val="528935640"/>
        <c:crosses val="autoZero"/>
        <c:crossBetween val="between"/>
      </c:valAx>
    </c:plotArea>
    <c:plotVisOnly val="1"/>
  </c:chart>
  <c:spPr>
    <a:noFill/>
  </c:spPr>
  <c:externalData r:id="rId1"/>
  <c:userShapes r:id="rId2"/>
</c:chartSpace>
</file>

<file path=ppt/drawings/drawing1.xml><?xml version="1.0" encoding="utf-8"?>
<c:userShapes xmlns:c="http://schemas.openxmlformats.org/drawingml/2006/chart">
  <cdr:relSizeAnchor xmlns:cdr="http://schemas.openxmlformats.org/drawingml/2006/chartDrawing">
    <cdr:from>
      <cdr:x>0.01175</cdr:x>
      <cdr:y>0</cdr:y>
    </cdr:from>
    <cdr:to>
      <cdr:x>0.05958</cdr:x>
      <cdr:y>0.06299</cdr:y>
    </cdr:to>
    <cdr:sp macro="" textlink="">
      <cdr:nvSpPr>
        <cdr:cNvPr id="2" name="TextBox 1"/>
        <cdr:cNvSpPr txBox="1"/>
      </cdr:nvSpPr>
      <cdr:spPr>
        <a:xfrm xmlns:a="http://schemas.openxmlformats.org/drawingml/2006/main">
          <a:off x="69526" y="0"/>
          <a:ext cx="282900" cy="298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 </a:t>
          </a:r>
          <a:r>
            <a:rPr lang="en-US" sz="1100" smtClean="0"/>
            <a:t> </a:t>
          </a:r>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363" cy="434975"/>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625850" y="0"/>
            <a:ext cx="2773363" cy="434975"/>
          </a:xfrm>
          <a:prstGeom prst="rect">
            <a:avLst/>
          </a:prstGeom>
        </p:spPr>
        <p:txBody>
          <a:bodyPr vert="horz" lIns="91440" tIns="45720" rIns="91440" bIns="45720" rtlCol="0"/>
          <a:lstStyle>
            <a:lvl1pPr algn="r">
              <a:defRPr sz="1200"/>
            </a:lvl1pPr>
          </a:lstStyle>
          <a:p>
            <a:fld id="{CD2CC6A4-2490-4503-9A11-D0504BFB71B9}" type="datetimeFigureOut">
              <a:rPr lang="en-US" smtClean="0"/>
              <a:pPr/>
              <a:t>10/5/10</a:t>
            </a:fld>
            <a:endParaRPr lang="sv-SE"/>
          </a:p>
        </p:txBody>
      </p:sp>
      <p:sp>
        <p:nvSpPr>
          <p:cNvPr id="4" name="Footer Placeholder 3"/>
          <p:cNvSpPr>
            <a:spLocks noGrp="1"/>
          </p:cNvSpPr>
          <p:nvPr>
            <p:ph type="ftr" sz="quarter" idx="2"/>
          </p:nvPr>
        </p:nvSpPr>
        <p:spPr>
          <a:xfrm>
            <a:off x="0" y="8250238"/>
            <a:ext cx="2773363" cy="434975"/>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625850" y="8250238"/>
            <a:ext cx="2773363" cy="434975"/>
          </a:xfrm>
          <a:prstGeom prst="rect">
            <a:avLst/>
          </a:prstGeom>
        </p:spPr>
        <p:txBody>
          <a:bodyPr vert="horz" lIns="91440" tIns="45720" rIns="91440" bIns="45720" rtlCol="0" anchor="b"/>
          <a:lstStyle>
            <a:lvl1pPr algn="r">
              <a:defRPr sz="1200"/>
            </a:lvl1pPr>
          </a:lstStyle>
          <a:p>
            <a:fld id="{083F589E-77C5-49DB-8261-861CB7E27079}" type="slidenum">
              <a:rPr lang="sv-SE" smtClean="0"/>
              <a:pPr/>
              <a:t>‹#›</a:t>
            </a:fld>
            <a:endParaRPr lang="sv-S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1026"/>
          <p:cNvSpPr>
            <a:spLocks noGrp="1" noChangeArrowheads="1"/>
          </p:cNvSpPr>
          <p:nvPr>
            <p:ph type="hdr" sz="quarter"/>
          </p:nvPr>
        </p:nvSpPr>
        <p:spPr bwMode="auto">
          <a:xfrm>
            <a:off x="0" y="0"/>
            <a:ext cx="2773363" cy="434975"/>
          </a:xfrm>
          <a:prstGeom prst="rect">
            <a:avLst/>
          </a:prstGeom>
          <a:noFill/>
          <a:ln w="9525">
            <a:noFill/>
            <a:miter lim="800000"/>
            <a:headEnd/>
            <a:tailEnd/>
          </a:ln>
          <a:effectLst/>
        </p:spPr>
        <p:txBody>
          <a:bodyPr vert="horz" wrap="square" lIns="86210" tIns="43105" rIns="86210" bIns="43105" numCol="1" anchor="t" anchorCtr="0" compatLnSpc="1">
            <a:prstTxWarp prst="textNoShape">
              <a:avLst/>
            </a:prstTxWarp>
          </a:bodyPr>
          <a:lstStyle>
            <a:lvl1pPr defTabSz="862013" eaLnBrk="0" hangingPunct="0">
              <a:defRPr sz="1100">
                <a:solidFill>
                  <a:schemeClr val="tx1"/>
                </a:solidFill>
                <a:latin typeface="Times" pitchFamily="18" charset="0"/>
              </a:defRPr>
            </a:lvl1pPr>
          </a:lstStyle>
          <a:p>
            <a:pPr>
              <a:defRPr/>
            </a:pPr>
            <a:endParaRPr lang="sv-SE"/>
          </a:p>
        </p:txBody>
      </p:sp>
      <p:sp>
        <p:nvSpPr>
          <p:cNvPr id="14339" name="Rectangle 1027"/>
          <p:cNvSpPr>
            <a:spLocks noGrp="1" noChangeArrowheads="1"/>
          </p:cNvSpPr>
          <p:nvPr>
            <p:ph type="dt" idx="1"/>
          </p:nvPr>
        </p:nvSpPr>
        <p:spPr bwMode="auto">
          <a:xfrm>
            <a:off x="3627438" y="0"/>
            <a:ext cx="2773362" cy="434975"/>
          </a:xfrm>
          <a:prstGeom prst="rect">
            <a:avLst/>
          </a:prstGeom>
          <a:noFill/>
          <a:ln w="9525">
            <a:noFill/>
            <a:miter lim="800000"/>
            <a:headEnd/>
            <a:tailEnd/>
          </a:ln>
          <a:effectLst/>
        </p:spPr>
        <p:txBody>
          <a:bodyPr vert="horz" wrap="square" lIns="86210" tIns="43105" rIns="86210" bIns="43105" numCol="1" anchor="t" anchorCtr="0" compatLnSpc="1">
            <a:prstTxWarp prst="textNoShape">
              <a:avLst/>
            </a:prstTxWarp>
          </a:bodyPr>
          <a:lstStyle>
            <a:lvl1pPr algn="r" defTabSz="862013" eaLnBrk="0" hangingPunct="0">
              <a:defRPr sz="1100">
                <a:solidFill>
                  <a:schemeClr val="tx1"/>
                </a:solidFill>
                <a:latin typeface="Times" pitchFamily="18" charset="0"/>
              </a:defRPr>
            </a:lvl1pPr>
          </a:lstStyle>
          <a:p>
            <a:pPr>
              <a:defRPr/>
            </a:pPr>
            <a:endParaRPr lang="sv-SE"/>
          </a:p>
        </p:txBody>
      </p:sp>
      <p:sp>
        <p:nvSpPr>
          <p:cNvPr id="4100" name="Rectangle 1028"/>
          <p:cNvSpPr>
            <a:spLocks noGrp="1" noRot="1" noChangeAspect="1" noChangeArrowheads="1" noTextEdit="1"/>
          </p:cNvSpPr>
          <p:nvPr>
            <p:ph type="sldImg" idx="2"/>
          </p:nvPr>
        </p:nvSpPr>
        <p:spPr bwMode="auto">
          <a:xfrm>
            <a:off x="1028700" y="650875"/>
            <a:ext cx="4343400" cy="3257550"/>
          </a:xfrm>
          <a:prstGeom prst="rect">
            <a:avLst/>
          </a:prstGeom>
          <a:noFill/>
          <a:ln w="9525">
            <a:solidFill>
              <a:srgbClr val="000000"/>
            </a:solidFill>
            <a:miter lim="800000"/>
            <a:headEnd/>
            <a:tailEnd/>
          </a:ln>
        </p:spPr>
      </p:sp>
      <p:sp>
        <p:nvSpPr>
          <p:cNvPr id="14341" name="Rectangle 1029"/>
          <p:cNvSpPr>
            <a:spLocks noGrp="1" noChangeArrowheads="1"/>
          </p:cNvSpPr>
          <p:nvPr>
            <p:ph type="body" sz="quarter" idx="3"/>
          </p:nvPr>
        </p:nvSpPr>
        <p:spPr bwMode="auto">
          <a:xfrm>
            <a:off x="854075" y="4125913"/>
            <a:ext cx="4692650" cy="3910012"/>
          </a:xfrm>
          <a:prstGeom prst="rect">
            <a:avLst/>
          </a:prstGeom>
          <a:noFill/>
          <a:ln w="9525">
            <a:noFill/>
            <a:miter lim="800000"/>
            <a:headEnd/>
            <a:tailEnd/>
          </a:ln>
          <a:effectLst/>
        </p:spPr>
        <p:txBody>
          <a:bodyPr vert="horz" wrap="square" lIns="86210" tIns="43105" rIns="86210" bIns="43105"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14342" name="Rectangle 1030"/>
          <p:cNvSpPr>
            <a:spLocks noGrp="1" noChangeArrowheads="1"/>
          </p:cNvSpPr>
          <p:nvPr>
            <p:ph type="ftr" sz="quarter" idx="4"/>
          </p:nvPr>
        </p:nvSpPr>
        <p:spPr bwMode="auto">
          <a:xfrm>
            <a:off x="0" y="8251825"/>
            <a:ext cx="2773363" cy="434975"/>
          </a:xfrm>
          <a:prstGeom prst="rect">
            <a:avLst/>
          </a:prstGeom>
          <a:noFill/>
          <a:ln w="9525">
            <a:noFill/>
            <a:miter lim="800000"/>
            <a:headEnd/>
            <a:tailEnd/>
          </a:ln>
          <a:effectLst/>
        </p:spPr>
        <p:txBody>
          <a:bodyPr vert="horz" wrap="square" lIns="86210" tIns="43105" rIns="86210" bIns="43105" numCol="1" anchor="b" anchorCtr="0" compatLnSpc="1">
            <a:prstTxWarp prst="textNoShape">
              <a:avLst/>
            </a:prstTxWarp>
          </a:bodyPr>
          <a:lstStyle>
            <a:lvl1pPr defTabSz="862013" eaLnBrk="0" hangingPunct="0">
              <a:defRPr sz="1100">
                <a:solidFill>
                  <a:schemeClr val="tx1"/>
                </a:solidFill>
                <a:latin typeface="Times" pitchFamily="18" charset="0"/>
              </a:defRPr>
            </a:lvl1pPr>
          </a:lstStyle>
          <a:p>
            <a:pPr>
              <a:defRPr/>
            </a:pPr>
            <a:endParaRPr lang="sv-SE"/>
          </a:p>
        </p:txBody>
      </p:sp>
      <p:sp>
        <p:nvSpPr>
          <p:cNvPr id="14343" name="Rectangle 1031"/>
          <p:cNvSpPr>
            <a:spLocks noGrp="1" noChangeArrowheads="1"/>
          </p:cNvSpPr>
          <p:nvPr>
            <p:ph type="sldNum" sz="quarter" idx="5"/>
          </p:nvPr>
        </p:nvSpPr>
        <p:spPr bwMode="auto">
          <a:xfrm>
            <a:off x="3627438" y="8251825"/>
            <a:ext cx="2773362" cy="434975"/>
          </a:xfrm>
          <a:prstGeom prst="rect">
            <a:avLst/>
          </a:prstGeom>
          <a:noFill/>
          <a:ln w="9525">
            <a:noFill/>
            <a:miter lim="800000"/>
            <a:headEnd/>
            <a:tailEnd/>
          </a:ln>
          <a:effectLst/>
        </p:spPr>
        <p:txBody>
          <a:bodyPr vert="horz" wrap="square" lIns="86210" tIns="43105" rIns="86210" bIns="43105" numCol="1" anchor="b" anchorCtr="0" compatLnSpc="1">
            <a:prstTxWarp prst="textNoShape">
              <a:avLst/>
            </a:prstTxWarp>
          </a:bodyPr>
          <a:lstStyle>
            <a:lvl1pPr algn="r" defTabSz="862013" eaLnBrk="0" hangingPunct="0">
              <a:defRPr sz="1100">
                <a:solidFill>
                  <a:schemeClr val="tx1"/>
                </a:solidFill>
                <a:latin typeface="Times" pitchFamily="18" charset="0"/>
              </a:defRPr>
            </a:lvl1pPr>
          </a:lstStyle>
          <a:p>
            <a:pPr>
              <a:defRPr/>
            </a:pPr>
            <a:fld id="{4395F628-8F5E-4812-84EB-CD22894C21E4}"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1031"/>
          <p:cNvSpPr>
            <a:spLocks noGrp="1" noChangeArrowheads="1"/>
          </p:cNvSpPr>
          <p:nvPr>
            <p:ph type="sldNum" sz="quarter" idx="5"/>
          </p:nvPr>
        </p:nvSpPr>
        <p:spPr>
          <a:noFill/>
        </p:spPr>
        <p:txBody>
          <a:bodyPr/>
          <a:lstStyle/>
          <a:p>
            <a:fld id="{70391F9E-5DD0-42C5-BE7C-523CE688E691}" type="slidenum">
              <a:rPr lang="sv-SE" smtClean="0"/>
              <a:pPr/>
              <a:t>1</a:t>
            </a:fld>
            <a:endParaRPr lang="sv-SE" smtClean="0"/>
          </a:p>
        </p:txBody>
      </p:sp>
      <p:sp>
        <p:nvSpPr>
          <p:cNvPr id="5123" name="Rectangle 1026"/>
          <p:cNvSpPr>
            <a:spLocks noGrp="1" noRot="1" noChangeAspect="1" noChangeArrowheads="1" noTextEdit="1"/>
          </p:cNvSpPr>
          <p:nvPr>
            <p:ph type="sldImg"/>
          </p:nvPr>
        </p:nvSpPr>
        <p:spPr>
          <a:solidFill>
            <a:srgbClr val="FFFFFF"/>
          </a:solidFill>
          <a:ln/>
        </p:spPr>
      </p:sp>
      <p:sp>
        <p:nvSpPr>
          <p:cNvPr id="5124"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1E03018-5EB1-49C8-884F-F77A6B93B208}" type="slidenum">
              <a:rPr lang="sv-SE" smtClean="0"/>
              <a:pPr/>
              <a:t>2</a:t>
            </a:fld>
            <a:endParaRPr lang="sv-SE"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ea typeface="ＭＳ Ｐゴシック" pitchFamily="-96"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2410057-0DFC-4206-B596-D47DE215E6DF}" type="slidenum">
              <a:rPr lang="sv-SE" smtClean="0"/>
              <a:pPr/>
              <a:t>4</a:t>
            </a:fld>
            <a:endParaRPr lang="sv-SE"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smtClean="0">
              <a:ea typeface="ＭＳ Ｐゴシック" pitchFamily="-96"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490B708-299B-4C6F-9AE9-8528E117CFDD}" type="slidenum">
              <a:rPr lang="sv-SE" smtClean="0"/>
              <a:pPr/>
              <a:t>5</a:t>
            </a:fld>
            <a:endParaRPr lang="sv-SE"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ea typeface="ＭＳ Ｐゴシック" pitchFamily="-96"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EF962F7-8AD7-43CC-B25E-C30E2C1692BE}" type="slidenum">
              <a:rPr lang="sv-SE" smtClean="0"/>
              <a:pPr/>
              <a:t>6</a:t>
            </a:fld>
            <a:endParaRPr lang="sv-SE"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en-US" smtClean="0">
              <a:ea typeface="ＭＳ Ｐゴシック" pitchFamily="-96"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8A0A144-910E-4F2E-B319-55D010A98C0E}" type="slidenum">
              <a:rPr lang="sv-SE" smtClean="0"/>
              <a:pPr/>
              <a:t>7</a:t>
            </a:fld>
            <a:endParaRPr lang="sv-SE"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smtClean="0">
              <a:ea typeface="ＭＳ Ｐゴシック" pitchFamily="-96"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ea typeface="MS PGothic" pitchFamily="34" charset="-128"/>
              </a:rPr>
              <a:t>When we deal with citation values we have to remember that we are working with a very skewed distribution.</a:t>
            </a:r>
            <a:endParaRPr lang="sv-SE" smtClean="0">
              <a:ea typeface="MS PGothic" pitchFamily="34" charset="-128"/>
            </a:endParaRPr>
          </a:p>
          <a:p>
            <a:r>
              <a:rPr lang="en-US" smtClean="0">
                <a:ea typeface="MS PGothic" pitchFamily="34" charset="-128"/>
              </a:rPr>
              <a:t>This graph shows the citation distribution for 5-year old original articles. Note that a fifth, 22% of the articles remain uncited, even if we include self-citations.</a:t>
            </a:r>
            <a:endParaRPr lang="sv-SE" smtClean="0">
              <a:ea typeface="MS PGothic" pitchFamily="34" charset="-128"/>
            </a:endParaRPr>
          </a:p>
          <a:p>
            <a:r>
              <a:rPr lang="en-US" smtClean="0">
                <a:ea typeface="MS PGothic" pitchFamily="34" charset="-128"/>
              </a:rPr>
              <a:t>Also note that the average value is 9 citations, which is more than double the value of the median – the middle value - which is 4 citations. In normal distributions, the median and the average are usually close to each other.</a:t>
            </a:r>
            <a:endParaRPr lang="sv-SE" smtClean="0">
              <a:ea typeface="MS PGothic" pitchFamily="34" charset="-128"/>
            </a:endParaRPr>
          </a:p>
          <a:p>
            <a:r>
              <a:rPr lang="en-US" smtClean="0">
                <a:ea typeface="MS PGothic" pitchFamily="34" charset="-128"/>
              </a:rPr>
              <a:t>The average value is driven up by a few very highly cited articles, less than 1% of the population. One could argue that it is these highly cited articles we should study, rather than the average values of the big "gray mass" down below, because we can be almost certain that these highly cited articles represent important research.</a:t>
            </a:r>
            <a:endParaRPr lang="sv-SE" smtClean="0">
              <a:ea typeface="MS PGothic" pitchFamily="34" charset="-128"/>
            </a:endParaRPr>
          </a:p>
          <a:p>
            <a:r>
              <a:rPr lang="en-US" smtClean="0">
                <a:ea typeface="MS PGothic" pitchFamily="34" charset="-128"/>
              </a:rPr>
              <a:t>This skewed distribution of citations shows up in every selection of publications; for fields, countries, universities and journals. So when we are comparing two groups of publications, you have to remember that we are comparing one steep slope against another steep slope.</a:t>
            </a:r>
          </a:p>
          <a:p>
            <a:endParaRPr lang="sv-SE"/>
          </a:p>
        </p:txBody>
      </p:sp>
      <p:sp>
        <p:nvSpPr>
          <p:cNvPr id="4" name="Slide Number Placeholder 3"/>
          <p:cNvSpPr>
            <a:spLocks noGrp="1"/>
          </p:cNvSpPr>
          <p:nvPr>
            <p:ph type="sldNum" sz="quarter" idx="10"/>
          </p:nvPr>
        </p:nvSpPr>
        <p:spPr/>
        <p:txBody>
          <a:bodyPr/>
          <a:lstStyle/>
          <a:p>
            <a:pPr>
              <a:defRPr/>
            </a:pPr>
            <a:fld id="{4395F628-8F5E-4812-84EB-CD22894C21E4}" type="slidenum">
              <a:rPr lang="sv-SE" smtClean="0"/>
              <a:pPr>
                <a:defRPr/>
              </a:pPr>
              <a:t>24</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870982EB-7F12-4AB4-B3CD-A62C5AEF4101}" type="slidenum">
              <a:rPr lang="sv-SE"/>
              <a:pPr>
                <a:defRPr/>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FB3AB4DD-4956-4532-8382-F2418963EE4D}" type="slidenum">
              <a:rPr lang="sv-SE"/>
              <a:pPr>
                <a:defRPr/>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1905000"/>
            <a:ext cx="1943100" cy="3733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1905000"/>
            <a:ext cx="5676900" cy="3733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085076A3-93EC-4FDF-BA96-EC9E5F237344}" type="slidenum">
              <a:rPr lang="sv-SE"/>
              <a:pPr>
                <a:defRPr/>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19200" y="1905000"/>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sv-SE"/>
          </a:p>
        </p:txBody>
      </p:sp>
      <p:sp>
        <p:nvSpPr>
          <p:cNvPr id="4" name="Rectangle 5"/>
          <p:cNvSpPr>
            <a:spLocks noGrp="1" noChangeArrowheads="1"/>
          </p:cNvSpPr>
          <p:nvPr>
            <p:ph type="ftr" sz="quarter" idx="11"/>
          </p:nvPr>
        </p:nvSpPr>
        <p:spPr>
          <a:ln/>
        </p:spPr>
        <p:txBody>
          <a:bodyPr/>
          <a:lstStyle>
            <a:lvl1pPr>
              <a:defRPr/>
            </a:lvl1pPr>
          </a:lstStyle>
          <a:p>
            <a:pPr>
              <a:defRPr/>
            </a:pPr>
            <a:endParaRPr lang="sv-SE"/>
          </a:p>
        </p:txBody>
      </p:sp>
      <p:sp>
        <p:nvSpPr>
          <p:cNvPr id="5" name="Rectangle 6"/>
          <p:cNvSpPr>
            <a:spLocks noGrp="1" noChangeArrowheads="1"/>
          </p:cNvSpPr>
          <p:nvPr>
            <p:ph type="sldNum" sz="quarter" idx="12"/>
          </p:nvPr>
        </p:nvSpPr>
        <p:spPr>
          <a:ln/>
        </p:spPr>
        <p:txBody>
          <a:bodyPr/>
          <a:lstStyle>
            <a:lvl1pPr>
              <a:defRPr/>
            </a:lvl1pPr>
          </a:lstStyle>
          <a:p>
            <a:pPr>
              <a:defRPr/>
            </a:pPr>
            <a:fld id="{85AB8A64-ACAD-4392-9DA2-715B08882AD4}" type="slidenum">
              <a:rPr lang="sv-SE"/>
              <a:pPr>
                <a:defRPr/>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25CD847D-F052-45EE-9420-FE3CBA46D21D}" type="slidenum">
              <a:rPr lang="sv-SE"/>
              <a:pPr>
                <a:defRPr/>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p>
        </p:txBody>
      </p:sp>
      <p:sp>
        <p:nvSpPr>
          <p:cNvPr id="6" name="Rectangle 6"/>
          <p:cNvSpPr>
            <a:spLocks noGrp="1" noChangeArrowheads="1"/>
          </p:cNvSpPr>
          <p:nvPr>
            <p:ph type="sldNum" sz="quarter" idx="12"/>
          </p:nvPr>
        </p:nvSpPr>
        <p:spPr>
          <a:ln/>
        </p:spPr>
        <p:txBody>
          <a:bodyPr/>
          <a:lstStyle>
            <a:lvl1pPr>
              <a:defRPr/>
            </a:lvl1pPr>
          </a:lstStyle>
          <a:p>
            <a:pPr>
              <a:defRPr/>
            </a:pPr>
            <a:fld id="{2D8CE114-DCF5-4FAB-8FA0-9F99F98A89BF}" type="slidenum">
              <a:rPr lang="sv-SE"/>
              <a:pPr>
                <a:defRPr/>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2667000"/>
            <a:ext cx="38100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2667000"/>
            <a:ext cx="38100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6F4FCDBD-4F29-4EEA-8A05-88C28E76F79D}" type="slidenum">
              <a:rPr lang="sv-SE"/>
              <a:pPr>
                <a:defRPr/>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sv-SE"/>
          </a:p>
        </p:txBody>
      </p:sp>
      <p:sp>
        <p:nvSpPr>
          <p:cNvPr id="8" name="Rectangle 5"/>
          <p:cNvSpPr>
            <a:spLocks noGrp="1" noChangeArrowheads="1"/>
          </p:cNvSpPr>
          <p:nvPr>
            <p:ph type="ftr" sz="quarter" idx="11"/>
          </p:nvPr>
        </p:nvSpPr>
        <p:spPr>
          <a:ln/>
        </p:spPr>
        <p:txBody>
          <a:bodyPr/>
          <a:lstStyle>
            <a:lvl1pPr>
              <a:defRPr/>
            </a:lvl1pPr>
          </a:lstStyle>
          <a:p>
            <a:pPr>
              <a:defRPr/>
            </a:pPr>
            <a:endParaRPr lang="sv-SE"/>
          </a:p>
        </p:txBody>
      </p:sp>
      <p:sp>
        <p:nvSpPr>
          <p:cNvPr id="9" name="Rectangle 6"/>
          <p:cNvSpPr>
            <a:spLocks noGrp="1" noChangeArrowheads="1"/>
          </p:cNvSpPr>
          <p:nvPr>
            <p:ph type="sldNum" sz="quarter" idx="12"/>
          </p:nvPr>
        </p:nvSpPr>
        <p:spPr>
          <a:ln/>
        </p:spPr>
        <p:txBody>
          <a:bodyPr/>
          <a:lstStyle>
            <a:lvl1pPr>
              <a:defRPr/>
            </a:lvl1pPr>
          </a:lstStyle>
          <a:p>
            <a:pPr>
              <a:defRPr/>
            </a:pPr>
            <a:fld id="{756EF28B-ED7C-4CF7-B6EF-75CF775EF8DB}" type="slidenum">
              <a:rPr lang="sv-SE"/>
              <a:pPr>
                <a:defRPr/>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sv-SE"/>
          </a:p>
        </p:txBody>
      </p:sp>
      <p:sp>
        <p:nvSpPr>
          <p:cNvPr id="4" name="Rectangle 5"/>
          <p:cNvSpPr>
            <a:spLocks noGrp="1" noChangeArrowheads="1"/>
          </p:cNvSpPr>
          <p:nvPr>
            <p:ph type="ftr" sz="quarter" idx="11"/>
          </p:nvPr>
        </p:nvSpPr>
        <p:spPr>
          <a:ln/>
        </p:spPr>
        <p:txBody>
          <a:bodyPr/>
          <a:lstStyle>
            <a:lvl1pPr>
              <a:defRPr/>
            </a:lvl1pPr>
          </a:lstStyle>
          <a:p>
            <a:pPr>
              <a:defRPr/>
            </a:pPr>
            <a:endParaRPr lang="sv-SE"/>
          </a:p>
        </p:txBody>
      </p:sp>
      <p:sp>
        <p:nvSpPr>
          <p:cNvPr id="5" name="Rectangle 6"/>
          <p:cNvSpPr>
            <a:spLocks noGrp="1" noChangeArrowheads="1"/>
          </p:cNvSpPr>
          <p:nvPr>
            <p:ph type="sldNum" sz="quarter" idx="12"/>
          </p:nvPr>
        </p:nvSpPr>
        <p:spPr>
          <a:ln/>
        </p:spPr>
        <p:txBody>
          <a:bodyPr/>
          <a:lstStyle>
            <a:lvl1pPr>
              <a:defRPr/>
            </a:lvl1pPr>
          </a:lstStyle>
          <a:p>
            <a:pPr>
              <a:defRPr/>
            </a:pPr>
            <a:fld id="{153DD35C-313C-4779-9D17-32BBA55745B6}" type="slidenum">
              <a:rPr lang="sv-SE"/>
              <a:pPr>
                <a:defRPr/>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p>
        </p:txBody>
      </p:sp>
      <p:sp>
        <p:nvSpPr>
          <p:cNvPr id="3" name="Rectangle 5"/>
          <p:cNvSpPr>
            <a:spLocks noGrp="1" noChangeArrowheads="1"/>
          </p:cNvSpPr>
          <p:nvPr>
            <p:ph type="ftr" sz="quarter" idx="11"/>
          </p:nvPr>
        </p:nvSpPr>
        <p:spPr>
          <a:ln/>
        </p:spPr>
        <p:txBody>
          <a:bodyPr/>
          <a:lstStyle>
            <a:lvl1pPr>
              <a:defRPr/>
            </a:lvl1pPr>
          </a:lstStyle>
          <a:p>
            <a:pPr>
              <a:defRPr/>
            </a:pPr>
            <a:endParaRPr lang="sv-SE"/>
          </a:p>
        </p:txBody>
      </p:sp>
      <p:sp>
        <p:nvSpPr>
          <p:cNvPr id="4" name="Rectangle 6"/>
          <p:cNvSpPr>
            <a:spLocks noGrp="1" noChangeArrowheads="1"/>
          </p:cNvSpPr>
          <p:nvPr>
            <p:ph type="sldNum" sz="quarter" idx="12"/>
          </p:nvPr>
        </p:nvSpPr>
        <p:spPr>
          <a:ln/>
        </p:spPr>
        <p:txBody>
          <a:bodyPr/>
          <a:lstStyle>
            <a:lvl1pPr>
              <a:defRPr/>
            </a:lvl1pPr>
          </a:lstStyle>
          <a:p>
            <a:pPr>
              <a:defRPr/>
            </a:pPr>
            <a:fld id="{954B0CC5-4F38-4298-901E-8A30D7965954}" type="slidenum">
              <a:rPr lang="sv-SE"/>
              <a:pPr>
                <a:defRPr/>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EB83CF5B-901F-4719-95CC-9840FFCD15A8}" type="slidenum">
              <a:rPr lang="sv-SE"/>
              <a:pPr>
                <a:defRPr/>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5A510F3F-E811-4ACA-BA10-B807148DF1BF}" type="slidenum">
              <a:rPr lang="sv-SE"/>
              <a:pPr>
                <a:defRPr/>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1905000"/>
            <a:ext cx="6553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 på bakgrundsrubriken</a:t>
            </a:r>
          </a:p>
        </p:txBody>
      </p:sp>
      <p:sp>
        <p:nvSpPr>
          <p:cNvPr id="1027" name="Rectangle 3"/>
          <p:cNvSpPr>
            <a:spLocks noGrp="1" noChangeArrowheads="1"/>
          </p:cNvSpPr>
          <p:nvPr>
            <p:ph type="body" idx="1"/>
          </p:nvPr>
        </p:nvSpPr>
        <p:spPr bwMode="auto">
          <a:xfrm>
            <a:off x="1219200" y="2667000"/>
            <a:ext cx="7772400" cy="297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1028" name="Rectangle 4"/>
          <p:cNvSpPr>
            <a:spLocks noGrp="1" noChangeArrowheads="1"/>
          </p:cNvSpPr>
          <p:nvPr>
            <p:ph type="dt" sz="half" idx="2"/>
          </p:nvPr>
        </p:nvSpPr>
        <p:spPr bwMode="auto">
          <a:xfrm>
            <a:off x="685800" y="64770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a:solidFill>
                  <a:schemeClr val="bg2"/>
                </a:solidFill>
                <a:latin typeface="Gill Sans" pitchFamily="1" charset="0"/>
              </a:defRPr>
            </a:lvl1pPr>
          </a:lstStyle>
          <a:p>
            <a:pPr>
              <a:defRPr/>
            </a:pPr>
            <a:endParaRPr lang="sv-SE"/>
          </a:p>
        </p:txBody>
      </p:sp>
      <p:sp>
        <p:nvSpPr>
          <p:cNvPr id="1029" name="Rectangle 5"/>
          <p:cNvSpPr>
            <a:spLocks noGrp="1" noChangeArrowheads="1"/>
          </p:cNvSpPr>
          <p:nvPr>
            <p:ph type="ftr" sz="quarter" idx="3"/>
          </p:nvPr>
        </p:nvSpPr>
        <p:spPr bwMode="auto">
          <a:xfrm>
            <a:off x="3124200" y="64770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chemeClr val="bg2"/>
                </a:solidFill>
                <a:latin typeface="Gill Sans" pitchFamily="1" charset="0"/>
              </a:defRPr>
            </a:lvl1pPr>
          </a:lstStyle>
          <a:p>
            <a:pPr>
              <a:defRPr/>
            </a:pPr>
            <a:endParaRPr lang="sv-SE"/>
          </a:p>
        </p:txBody>
      </p:sp>
      <p:sp>
        <p:nvSpPr>
          <p:cNvPr id="1030" name="Rectangle 6"/>
          <p:cNvSpPr>
            <a:spLocks noGrp="1" noChangeArrowheads="1"/>
          </p:cNvSpPr>
          <p:nvPr>
            <p:ph type="sldNum" sz="quarter" idx="4"/>
          </p:nvPr>
        </p:nvSpPr>
        <p:spPr bwMode="auto">
          <a:xfrm>
            <a:off x="6553200" y="64770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chemeClr val="bg2"/>
                </a:solidFill>
                <a:latin typeface="Gill Sans" pitchFamily="1" charset="0"/>
              </a:defRPr>
            </a:lvl1pPr>
          </a:lstStyle>
          <a:p>
            <a:pPr>
              <a:defRPr/>
            </a:pPr>
            <a:fld id="{D92D983D-2997-444D-8E65-18C55D5E59A9}" type="slidenum">
              <a:rPr lang="sv-SE"/>
              <a:pPr>
                <a:defRPr/>
              </a:pPr>
              <a:t>‹#›</a:t>
            </a:fld>
            <a:endParaRPr lang="sv-SE"/>
          </a:p>
        </p:txBody>
      </p:sp>
      <p:sp>
        <p:nvSpPr>
          <p:cNvPr id="1036" name="Rectangle 12"/>
          <p:cNvSpPr>
            <a:spLocks noChangeArrowheads="1"/>
          </p:cNvSpPr>
          <p:nvPr/>
        </p:nvSpPr>
        <p:spPr bwMode="auto">
          <a:xfrm>
            <a:off x="6718300" y="4052888"/>
            <a:ext cx="184150" cy="366712"/>
          </a:xfrm>
          <a:prstGeom prst="rect">
            <a:avLst/>
          </a:prstGeom>
          <a:noFill/>
          <a:ln w="9525">
            <a:noFill/>
            <a:miter lim="800000"/>
            <a:headEnd/>
            <a:tailEnd/>
          </a:ln>
          <a:effectLst/>
        </p:spPr>
        <p:txBody>
          <a:bodyPr wrap="none">
            <a:spAutoFit/>
          </a:bodyPr>
          <a:lstStyle/>
          <a:p>
            <a:pPr>
              <a:spcBef>
                <a:spcPct val="20000"/>
              </a:spcBef>
              <a:defRPr/>
            </a:pPr>
            <a:endParaRPr lang="en-US" sz="1800">
              <a:latin typeface="Gill Sans" pitchFamily="1" charset="0"/>
            </a:endParaRPr>
          </a:p>
        </p:txBody>
      </p:sp>
      <p:sp>
        <p:nvSpPr>
          <p:cNvPr id="1044" name="Rectangle 20"/>
          <p:cNvSpPr>
            <a:spLocks noChangeArrowheads="1"/>
          </p:cNvSpPr>
          <p:nvPr/>
        </p:nvSpPr>
        <p:spPr bwMode="auto">
          <a:xfrm>
            <a:off x="0" y="6781800"/>
            <a:ext cx="9144000" cy="76200"/>
          </a:xfrm>
          <a:prstGeom prst="rect">
            <a:avLst/>
          </a:prstGeom>
          <a:solidFill>
            <a:srgbClr val="004B96"/>
          </a:solidFill>
          <a:ln w="9525">
            <a:noFill/>
            <a:miter lim="800000"/>
            <a:headEnd/>
            <a:tailEnd/>
          </a:ln>
          <a:effectLst/>
        </p:spPr>
        <p:txBody>
          <a:bodyPr wrap="none" anchor="ctr"/>
          <a:lstStyle/>
          <a:p>
            <a:pPr algn="ctr">
              <a:defRPr/>
            </a:pPr>
            <a:endParaRPr lang="en-US">
              <a:solidFill>
                <a:schemeClr val="accent2"/>
              </a:solidFill>
              <a:latin typeface="Gill Sans" pitchFamily="1" charset="0"/>
            </a:endParaRPr>
          </a:p>
        </p:txBody>
      </p:sp>
      <p:pic>
        <p:nvPicPr>
          <p:cNvPr id="1033" name="Picture 12" descr="bibl-topbar-eng"/>
          <p:cNvPicPr>
            <a:picLocks noChangeAspect="1" noChangeArrowheads="1"/>
          </p:cNvPicPr>
          <p:nvPr/>
        </p:nvPicPr>
        <p:blipFill>
          <a:blip r:embed="rId14" cstate="print"/>
          <a:srcRect/>
          <a:stretch>
            <a:fillRect/>
          </a:stretch>
        </p:blipFill>
        <p:spPr bwMode="auto">
          <a:xfrm>
            <a:off x="0" y="0"/>
            <a:ext cx="9144000" cy="679450"/>
          </a:xfrm>
          <a:prstGeom prst="rect">
            <a:avLst/>
          </a:prstGeom>
          <a:noFill/>
          <a:ln w="9525">
            <a:noFill/>
            <a:miter lim="800000"/>
            <a:headEnd/>
            <a:tailEnd/>
          </a:ln>
        </p:spPr>
      </p:pic>
      <p:sp>
        <p:nvSpPr>
          <p:cNvPr id="12" name="Rectangle 32"/>
          <p:cNvSpPr>
            <a:spLocks noChangeArrowheads="1"/>
          </p:cNvSpPr>
          <p:nvPr/>
        </p:nvSpPr>
        <p:spPr bwMode="auto">
          <a:xfrm>
            <a:off x="0" y="655638"/>
            <a:ext cx="9144000" cy="36512"/>
          </a:xfrm>
          <a:prstGeom prst="rect">
            <a:avLst/>
          </a:prstGeom>
          <a:solidFill>
            <a:srgbClr val="FFDE00"/>
          </a:solidFill>
          <a:ln w="9525">
            <a:noFill/>
            <a:miter lim="800000"/>
            <a:headEnd/>
            <a:tailEnd/>
          </a:ln>
          <a:effectLst/>
        </p:spPr>
        <p:txBody>
          <a:bodyPr wrap="none" anchor="ctr"/>
          <a:lstStyle/>
          <a:p>
            <a:pPr algn="ctr">
              <a:defRPr/>
            </a:pPr>
            <a:endParaRPr lang="en-US">
              <a:solidFill>
                <a:schemeClr val="accent2"/>
              </a:solidFill>
              <a:latin typeface="Gill Sans" pitchFamily="1"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2400" b="1">
          <a:solidFill>
            <a:srgbClr val="003777"/>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3777"/>
          </a:solidFill>
          <a:latin typeface="Arial" charset="0"/>
          <a:cs typeface="Arial" charset="0"/>
        </a:defRPr>
      </a:lvl2pPr>
      <a:lvl3pPr algn="l" rtl="0" eaLnBrk="0" fontAlgn="base" hangingPunct="0">
        <a:spcBef>
          <a:spcPct val="0"/>
        </a:spcBef>
        <a:spcAft>
          <a:spcPct val="0"/>
        </a:spcAft>
        <a:defRPr sz="2400" b="1">
          <a:solidFill>
            <a:srgbClr val="003777"/>
          </a:solidFill>
          <a:latin typeface="Arial" charset="0"/>
          <a:cs typeface="Arial" charset="0"/>
        </a:defRPr>
      </a:lvl3pPr>
      <a:lvl4pPr algn="l" rtl="0" eaLnBrk="0" fontAlgn="base" hangingPunct="0">
        <a:spcBef>
          <a:spcPct val="0"/>
        </a:spcBef>
        <a:spcAft>
          <a:spcPct val="0"/>
        </a:spcAft>
        <a:defRPr sz="2400" b="1">
          <a:solidFill>
            <a:srgbClr val="003777"/>
          </a:solidFill>
          <a:latin typeface="Arial" charset="0"/>
          <a:cs typeface="Arial" charset="0"/>
        </a:defRPr>
      </a:lvl4pPr>
      <a:lvl5pPr algn="l" rtl="0" eaLnBrk="0" fontAlgn="base" hangingPunct="0">
        <a:spcBef>
          <a:spcPct val="0"/>
        </a:spcBef>
        <a:spcAft>
          <a:spcPct val="0"/>
        </a:spcAft>
        <a:defRPr sz="2400" b="1">
          <a:solidFill>
            <a:srgbClr val="003777"/>
          </a:solidFill>
          <a:latin typeface="Arial" charset="0"/>
          <a:cs typeface="Arial" charset="0"/>
        </a:defRPr>
      </a:lvl5pPr>
      <a:lvl6pPr marL="457200" algn="l" rtl="0" fontAlgn="base">
        <a:spcBef>
          <a:spcPct val="0"/>
        </a:spcBef>
        <a:spcAft>
          <a:spcPct val="0"/>
        </a:spcAft>
        <a:defRPr sz="2400" b="1">
          <a:solidFill>
            <a:srgbClr val="003777"/>
          </a:solidFill>
          <a:latin typeface="Arial" charset="0"/>
        </a:defRPr>
      </a:lvl6pPr>
      <a:lvl7pPr marL="914400" algn="l" rtl="0" fontAlgn="base">
        <a:spcBef>
          <a:spcPct val="0"/>
        </a:spcBef>
        <a:spcAft>
          <a:spcPct val="0"/>
        </a:spcAft>
        <a:defRPr sz="2400" b="1">
          <a:solidFill>
            <a:srgbClr val="003777"/>
          </a:solidFill>
          <a:latin typeface="Arial" charset="0"/>
        </a:defRPr>
      </a:lvl7pPr>
      <a:lvl8pPr marL="1371600" algn="l" rtl="0" fontAlgn="base">
        <a:spcBef>
          <a:spcPct val="0"/>
        </a:spcBef>
        <a:spcAft>
          <a:spcPct val="0"/>
        </a:spcAft>
        <a:defRPr sz="2400" b="1">
          <a:solidFill>
            <a:srgbClr val="003777"/>
          </a:solidFill>
          <a:latin typeface="Arial" charset="0"/>
        </a:defRPr>
      </a:lvl8pPr>
      <a:lvl9pPr marL="1828800" algn="l" rtl="0" fontAlgn="base">
        <a:spcBef>
          <a:spcPct val="0"/>
        </a:spcBef>
        <a:spcAft>
          <a:spcPct val="0"/>
        </a:spcAft>
        <a:defRPr sz="2400" b="1">
          <a:solidFill>
            <a:srgbClr val="003777"/>
          </a:solidFill>
          <a:latin typeface="Arial" charset="0"/>
        </a:defRPr>
      </a:lvl9pPr>
    </p:titleStyle>
    <p:bodyStyle>
      <a:lvl1pPr marL="342900" indent="-342900" algn="l" rtl="0" eaLnBrk="0" fontAlgn="base" hangingPunct="0">
        <a:spcBef>
          <a:spcPct val="20000"/>
        </a:spcBef>
        <a:spcAft>
          <a:spcPct val="0"/>
        </a:spcAft>
        <a:defRPr sz="2000">
          <a:solidFill>
            <a:srgbClr val="003777"/>
          </a:solidFill>
          <a:latin typeface="+mn-lt"/>
          <a:ea typeface="+mn-ea"/>
          <a:cs typeface="+mn-cs"/>
        </a:defRPr>
      </a:lvl1pPr>
      <a:lvl2pPr marL="742950" indent="-285750" algn="l" rtl="0" eaLnBrk="0" fontAlgn="base" hangingPunct="0">
        <a:spcBef>
          <a:spcPct val="20000"/>
        </a:spcBef>
        <a:spcAft>
          <a:spcPct val="0"/>
        </a:spcAft>
        <a:defRPr>
          <a:solidFill>
            <a:srgbClr val="003777"/>
          </a:solidFill>
          <a:latin typeface="+mn-lt"/>
        </a:defRPr>
      </a:lvl2pPr>
      <a:lvl3pPr marL="1143000" indent="-228600" algn="l" rtl="0" eaLnBrk="0" fontAlgn="base" hangingPunct="0">
        <a:spcBef>
          <a:spcPct val="20000"/>
        </a:spcBef>
        <a:spcAft>
          <a:spcPct val="0"/>
        </a:spcAft>
        <a:defRPr sz="1600">
          <a:solidFill>
            <a:srgbClr val="003777"/>
          </a:solidFill>
          <a:latin typeface="+mn-lt"/>
        </a:defRPr>
      </a:lvl3pPr>
      <a:lvl4pPr marL="1600200" indent="-228600" algn="l" rtl="0" eaLnBrk="0" fontAlgn="base" hangingPunct="0">
        <a:spcBef>
          <a:spcPct val="20000"/>
        </a:spcBef>
        <a:spcAft>
          <a:spcPct val="0"/>
        </a:spcAft>
        <a:defRPr sz="1400">
          <a:solidFill>
            <a:srgbClr val="003777"/>
          </a:solidFill>
          <a:latin typeface="+mn-lt"/>
        </a:defRPr>
      </a:lvl4pPr>
      <a:lvl5pPr marL="2057400" indent="-228600" algn="l" rtl="0" eaLnBrk="0" fontAlgn="base" hangingPunct="0">
        <a:spcBef>
          <a:spcPct val="20000"/>
        </a:spcBef>
        <a:spcAft>
          <a:spcPct val="0"/>
        </a:spcAft>
        <a:defRPr sz="1200">
          <a:solidFill>
            <a:srgbClr val="003777"/>
          </a:solidFill>
          <a:latin typeface="+mn-lt"/>
        </a:defRPr>
      </a:lvl5pPr>
      <a:lvl6pPr marL="2514600" indent="-228600" algn="l" rtl="0" fontAlgn="base">
        <a:spcBef>
          <a:spcPct val="20000"/>
        </a:spcBef>
        <a:spcAft>
          <a:spcPct val="0"/>
        </a:spcAft>
        <a:buChar char="»"/>
        <a:defRPr sz="2000">
          <a:solidFill>
            <a:srgbClr val="003777"/>
          </a:solidFill>
          <a:latin typeface="+mn-lt"/>
        </a:defRPr>
      </a:lvl6pPr>
      <a:lvl7pPr marL="2971800" indent="-228600" algn="l" rtl="0" fontAlgn="base">
        <a:spcBef>
          <a:spcPct val="20000"/>
        </a:spcBef>
        <a:spcAft>
          <a:spcPct val="0"/>
        </a:spcAft>
        <a:buChar char="»"/>
        <a:defRPr sz="2000">
          <a:solidFill>
            <a:srgbClr val="003777"/>
          </a:solidFill>
          <a:latin typeface="+mn-lt"/>
        </a:defRPr>
      </a:lvl7pPr>
      <a:lvl8pPr marL="3429000" indent="-228600" algn="l" rtl="0" fontAlgn="base">
        <a:spcBef>
          <a:spcPct val="20000"/>
        </a:spcBef>
        <a:spcAft>
          <a:spcPct val="0"/>
        </a:spcAft>
        <a:buChar char="»"/>
        <a:defRPr sz="2000">
          <a:solidFill>
            <a:srgbClr val="003777"/>
          </a:solidFill>
          <a:latin typeface="+mn-lt"/>
        </a:defRPr>
      </a:lvl8pPr>
      <a:lvl9pPr marL="3886200" indent="-228600" algn="l" rtl="0" fontAlgn="base">
        <a:spcBef>
          <a:spcPct val="20000"/>
        </a:spcBef>
        <a:spcAft>
          <a:spcPct val="0"/>
        </a:spcAft>
        <a:buChar char="»"/>
        <a:defRPr sz="2000">
          <a:solidFill>
            <a:srgbClr val="0037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sv.se/download/18.8f0e4c9119e2b4a60c80006308/0818R.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sv.se/download/18.8f0e4c9119e2b4a60c80006308/0818R.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egeringen.se/sb/d/8439/a/91339"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arfield.library.upenn.edu/papers/libquart66(4)p449y1996.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hyperlink" Target="http://www.vr.se/download/18.72e6b52e1211cd0bba8800010145/bibliometrisk_indikator.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hyperlink" Target="http://uksg.metapress.com/openurl.asp?genre=article&amp;id=doi:10.1629/9552448-0-3.17.1"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nas.org/content/102/46/16569.full.pdf+htm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hyperlink" Target="http://www.eigenfactor.org/whyeigenfactor.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la.org/ala/mgrps/divs/acrl/publications/crlnews/2007/may/eigenfactor.cfm"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hyperlink" Target="http://wwwalt.phil-fak.uni-duesseldorf.de/infowiss/admin/public_dateien/files/1/1252916449inflation_.pdf"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eigenfactor.org/" TargetMode="External"/><Relationship Id="rId4" Type="http://schemas.openxmlformats.org/officeDocument/2006/relationships/hyperlink" Target="http://www.bibl.hj.se.bibl.proxy.hj.se/databas/proxy.php?url=http://www.scopus.com/scopus/home.url" TargetMode="External"/><Relationship Id="rId5" Type="http://schemas.openxmlformats.org/officeDocument/2006/relationships/hyperlink" Target="http://www.scimagojr.com/index.php" TargetMode="External"/><Relationship Id="rId6" Type="http://schemas.openxmlformats.org/officeDocument/2006/relationships/hyperlink" Target="http://www.harzing.com/pop.htm" TargetMode="External"/><Relationship Id="rId7" Type="http://schemas.openxmlformats.org/officeDocument/2006/relationships/hyperlink" Target="http://www.esf.org/research-areas/humanities/erih-european-reference-index-for-the-humanities.html" TargetMode="External"/><Relationship Id="rId1" Type="http://schemas.openxmlformats.org/officeDocument/2006/relationships/slideLayout" Target="../slideLayouts/slideLayout2.xml"/><Relationship Id="rId2" Type="http://schemas.openxmlformats.org/officeDocument/2006/relationships/hyperlink" Target="http://www.bibl.hj.se/databas/proxy.php?url=http://admin-apps.isiknowledge.com/JCR/JCR?"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hyperlink" Target="http://www.phdcomics.com/comics/archive.php?comicid=110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hyperlink" Target="http://arxiv.org/abs/0707.0609v3"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hr.no/documents/Vekt_p__forskning__sluttrapport.pdf" TargetMode="External"/><Relationship Id="rId3" Type="http://schemas.openxmlformats.org/officeDocument/2006/relationships/hyperlink" Target="http://dbh.nsd.uib.no/kanaler/"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2050" name="Picture 5" descr="bibl-front-se"/>
          <p:cNvPicPr>
            <a:picLocks noChangeAspect="1" noChangeArrowheads="1"/>
          </p:cNvPicPr>
          <p:nvPr/>
        </p:nvPicPr>
        <p:blipFill>
          <a:blip r:embed="rId3" cstate="print"/>
          <a:srcRect b="781"/>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2071670" y="4500570"/>
            <a:ext cx="5429288" cy="461665"/>
          </a:xfrm>
          <a:prstGeom prst="rect">
            <a:avLst/>
          </a:prstGeom>
          <a:noFill/>
        </p:spPr>
        <p:txBody>
          <a:bodyPr wrap="square" rtlCol="0">
            <a:spAutoFit/>
          </a:bodyPr>
          <a:lstStyle/>
          <a:p>
            <a:pPr algn="ctr"/>
            <a:r>
              <a:rPr lang="sv-SE" b="1" smtClean="0">
                <a:solidFill>
                  <a:srgbClr val="92D050"/>
                </a:solidFill>
              </a:rPr>
              <a:t>Bibliometri</a:t>
            </a:r>
            <a:endParaRPr lang="sv-SE" b="1">
              <a:solidFill>
                <a:srgbClr val="92D050"/>
              </a:solidFill>
            </a:endParaRPr>
          </a:p>
        </p:txBody>
      </p:sp>
      <p:sp>
        <p:nvSpPr>
          <p:cNvPr id="8" name="TextBox 7"/>
          <p:cNvSpPr txBox="1"/>
          <p:nvPr/>
        </p:nvSpPr>
        <p:spPr>
          <a:xfrm>
            <a:off x="4857752" y="6000768"/>
            <a:ext cx="3429024" cy="338554"/>
          </a:xfrm>
          <a:prstGeom prst="rect">
            <a:avLst/>
          </a:prstGeom>
          <a:noFill/>
        </p:spPr>
        <p:txBody>
          <a:bodyPr wrap="square" rtlCol="0">
            <a:spAutoFit/>
          </a:bodyPr>
          <a:lstStyle/>
          <a:p>
            <a:r>
              <a:rPr lang="sv-SE" sz="1600" smtClean="0"/>
              <a:t>Stefan Carlstein   2 februari, 2010 </a:t>
            </a:r>
            <a:endParaRPr lang="sv-SE" sz="16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ubrik 1"/>
          <p:cNvSpPr>
            <a:spLocks noGrp="1"/>
          </p:cNvSpPr>
          <p:nvPr>
            <p:ph type="title"/>
          </p:nvPr>
        </p:nvSpPr>
        <p:spPr>
          <a:xfrm>
            <a:off x="1142976" y="857232"/>
            <a:ext cx="6553200" cy="642942"/>
          </a:xfrm>
        </p:spPr>
        <p:txBody>
          <a:bodyPr/>
          <a:lstStyle/>
          <a:p>
            <a:r>
              <a:rPr lang="sv-SE" smtClean="0"/>
              <a:t>Den svenska modellen</a:t>
            </a:r>
            <a:endParaRPr lang="sv-SE"/>
          </a:p>
        </p:txBody>
      </p:sp>
      <p:sp>
        <p:nvSpPr>
          <p:cNvPr id="3" name="Platshållare för innehåll 2"/>
          <p:cNvSpPr>
            <a:spLocks noGrp="1"/>
          </p:cNvSpPr>
          <p:nvPr>
            <p:ph idx="1"/>
          </p:nvPr>
        </p:nvSpPr>
        <p:spPr>
          <a:xfrm>
            <a:off x="357158" y="1643050"/>
            <a:ext cx="8558218" cy="4857784"/>
          </a:xfrm>
        </p:spPr>
        <p:txBody>
          <a:bodyPr/>
          <a:lstStyle/>
          <a:p>
            <a:pPr>
              <a:buFont typeface="Arial" pitchFamily="34" charset="0"/>
              <a:buChar char="•"/>
            </a:pPr>
            <a:r>
              <a:rPr lang="sv-SE" smtClean="0"/>
              <a:t>Resurssnålt</a:t>
            </a:r>
          </a:p>
          <a:p>
            <a:pPr>
              <a:buFont typeface="Arial" pitchFamily="34" charset="0"/>
              <a:buChar char="•"/>
            </a:pPr>
            <a:r>
              <a:rPr lang="sv-SE" smtClean="0"/>
              <a:t>Incitament som ska gynna kvalitetsprocesser och internationalisering</a:t>
            </a:r>
          </a:p>
          <a:p>
            <a:pPr>
              <a:buFont typeface="Arial" pitchFamily="34" charset="0"/>
              <a:buChar char="•"/>
            </a:pPr>
            <a:r>
              <a:rPr lang="sv-SE" smtClean="0"/>
              <a:t>En kombination av </a:t>
            </a:r>
            <a:r>
              <a:rPr lang="sv-SE" b="1" smtClean="0"/>
              <a:t>kvantitet</a:t>
            </a:r>
            <a:r>
              <a:rPr lang="sv-SE" smtClean="0"/>
              <a:t> och </a:t>
            </a:r>
            <a:r>
              <a:rPr lang="sv-SE" b="1" smtClean="0"/>
              <a:t>kvalitet</a:t>
            </a:r>
          </a:p>
          <a:p>
            <a:pPr>
              <a:buFont typeface="Arial" pitchFamily="34" charset="0"/>
              <a:buChar char="•"/>
            </a:pPr>
            <a:r>
              <a:rPr lang="sv-SE" smtClean="0"/>
              <a:t>Fältjusterade produktionsvärden (Waring-distribution) som </a:t>
            </a:r>
            <a:r>
              <a:rPr lang="sv-SE" b="1" smtClean="0"/>
              <a:t>kvantitetsmått</a:t>
            </a:r>
          </a:p>
          <a:p>
            <a:pPr>
              <a:buFont typeface="Arial" pitchFamily="34" charset="0"/>
              <a:buChar char="•"/>
            </a:pPr>
            <a:r>
              <a:rPr lang="sv-SE" smtClean="0"/>
              <a:t>Citeringar som </a:t>
            </a:r>
            <a:r>
              <a:rPr lang="sv-SE" b="1" smtClean="0"/>
              <a:t>kvalitetsmått</a:t>
            </a:r>
          </a:p>
          <a:p>
            <a:pPr>
              <a:buFont typeface="Arial" pitchFamily="34" charset="0"/>
              <a:buChar char="•"/>
            </a:pPr>
            <a:r>
              <a:rPr lang="sv-SE" smtClean="0"/>
              <a:t>Internationell benchmarking (genom ’fältnormalisering’)</a:t>
            </a:r>
          </a:p>
          <a:p>
            <a:pPr>
              <a:buFont typeface="Arial" pitchFamily="34" charset="0"/>
              <a:buChar char="•"/>
            </a:pPr>
            <a:r>
              <a:rPr lang="sv-SE" smtClean="0"/>
              <a:t>Svårt att manipulera citeringsdata</a:t>
            </a:r>
          </a:p>
          <a:p>
            <a:pPr>
              <a:buFont typeface="Arial" pitchFamily="34" charset="0"/>
              <a:buChar char="•"/>
            </a:pPr>
            <a:r>
              <a:rPr lang="sv-SE" smtClean="0"/>
              <a:t>Styrning mot internationell vetenskaplig publicering:</a:t>
            </a:r>
          </a:p>
          <a:p>
            <a:endParaRPr lang="sv-SE" smtClean="0"/>
          </a:p>
          <a:p>
            <a:r>
              <a:rPr lang="sv-SE" smtClean="0"/>
              <a:t>”Skall svenska forskare ge avtryck inom internationell forskning bör de, med få undantag, publicera sig i ISI-tidskrifterna.”</a:t>
            </a:r>
            <a:br>
              <a:rPr lang="sv-SE" smtClean="0"/>
            </a:br>
            <a:r>
              <a:rPr lang="sv-SE" sz="1200" smtClean="0"/>
              <a:t>(</a:t>
            </a:r>
            <a:r>
              <a:rPr lang="sv-SE" sz="1200" smtClean="0">
                <a:hlinkClick r:id="rId2"/>
              </a:rPr>
              <a:t>Sandström, U.&amp; Sandström, E. (2008). </a:t>
            </a:r>
            <a:r>
              <a:rPr lang="sv-SE" sz="1200" i="1" smtClean="0">
                <a:hlinkClick r:id="rId2"/>
              </a:rPr>
              <a:t>Resurser för citeringar. </a:t>
            </a:r>
            <a:r>
              <a:rPr lang="sv-SE" sz="1200" smtClean="0">
                <a:hlinkClick r:id="rId2"/>
              </a:rPr>
              <a:t>Stockholm: Högskoleverket, s. 39 </a:t>
            </a:r>
            <a:r>
              <a:rPr lang="sv-SE" sz="1200" smtClean="0"/>
              <a:t>)</a:t>
            </a:r>
            <a:r>
              <a:rPr lang="sv-SE" smtClean="0"/>
              <a:t/>
            </a:r>
            <a:br>
              <a:rPr lang="sv-SE" smtClean="0"/>
            </a:br>
            <a:r>
              <a:rPr lang="sv-SE" smtClean="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ubrik 1"/>
          <p:cNvSpPr>
            <a:spLocks noGrp="1"/>
          </p:cNvSpPr>
          <p:nvPr>
            <p:ph type="title"/>
          </p:nvPr>
        </p:nvSpPr>
        <p:spPr>
          <a:xfrm>
            <a:off x="1142976" y="1000108"/>
            <a:ext cx="6553200" cy="685800"/>
          </a:xfrm>
        </p:spPr>
        <p:txBody>
          <a:bodyPr/>
          <a:lstStyle/>
          <a:p>
            <a:r>
              <a:rPr lang="sv-SE" smtClean="0"/>
              <a:t>Citeringsdata i ISI Web of Science</a:t>
            </a:r>
            <a:endParaRPr lang="sv-SE"/>
          </a:p>
        </p:txBody>
      </p:sp>
      <p:sp>
        <p:nvSpPr>
          <p:cNvPr id="3" name="Platshållare för innehåll 2"/>
          <p:cNvSpPr>
            <a:spLocks noGrp="1"/>
          </p:cNvSpPr>
          <p:nvPr>
            <p:ph idx="1"/>
          </p:nvPr>
        </p:nvSpPr>
        <p:spPr>
          <a:xfrm>
            <a:off x="571472" y="1928802"/>
            <a:ext cx="8415342" cy="3929090"/>
          </a:xfrm>
        </p:spPr>
        <p:txBody>
          <a:bodyPr/>
          <a:lstStyle/>
          <a:p>
            <a:pPr>
              <a:buFont typeface="Arial" pitchFamily="34" charset="0"/>
              <a:buChar char="•"/>
            </a:pPr>
            <a:r>
              <a:rPr lang="sv-SE" smtClean="0"/>
              <a:t>Citeringskopplingar – aggregerad nivå: land, ämnesområde, lärosäte</a:t>
            </a:r>
          </a:p>
          <a:p>
            <a:pPr>
              <a:buFont typeface="Arial" pitchFamily="34" charset="0"/>
              <a:buChar char="•"/>
            </a:pPr>
            <a:r>
              <a:rPr lang="sv-SE" smtClean="0"/>
              <a:t>Fraktionalisering – uppdelning på adresser</a:t>
            </a:r>
          </a:p>
          <a:p>
            <a:pPr>
              <a:buFont typeface="Arial" pitchFamily="34" charset="0"/>
              <a:buChar char="•"/>
            </a:pPr>
            <a:r>
              <a:rPr lang="sv-SE" smtClean="0"/>
              <a:t>Självciteringar – efter förste författaren</a:t>
            </a:r>
          </a:p>
          <a:p>
            <a:pPr>
              <a:buFont typeface="Arial" pitchFamily="34" charset="0"/>
              <a:buChar char="•"/>
            </a:pPr>
            <a:r>
              <a:rPr lang="sv-SE" smtClean="0"/>
              <a:t>Citeringsfönster – öppet tidsintervall</a:t>
            </a:r>
          </a:p>
          <a:p>
            <a:pPr>
              <a:buFont typeface="Arial" pitchFamily="34" charset="0"/>
              <a:buChar char="•"/>
            </a:pPr>
            <a:r>
              <a:rPr lang="sv-SE" smtClean="0"/>
              <a:t>Fältnormaliserade citeringar:</a:t>
            </a:r>
          </a:p>
          <a:p>
            <a:pPr>
              <a:buFont typeface="Wingdings" pitchFamily="2" charset="2"/>
              <a:buChar char="ü"/>
            </a:pPr>
            <a:r>
              <a:rPr lang="sv-SE" smtClean="0"/>
              <a:t>En artikel  publicerad i en tidskrift jämförs med artiklar inom det område som artikeln tillhör (utifrån ISI:s tidskriftsklassificering)</a:t>
            </a:r>
          </a:p>
          <a:p>
            <a:pPr>
              <a:buFont typeface="Wingdings" pitchFamily="2" charset="2"/>
              <a:buChar char="ü"/>
            </a:pPr>
            <a:r>
              <a:rPr lang="sv-SE" smtClean="0"/>
              <a:t>Större jämförbarhet mellan olika områden – att kunna ’jämföra äpplen med päron’</a:t>
            </a:r>
            <a:br>
              <a:rPr lang="sv-SE" smtClean="0"/>
            </a:br>
            <a:endParaRPr lang="sv-SE" smtClean="0"/>
          </a:p>
          <a:p>
            <a:pPr>
              <a:buFont typeface="Arial" pitchFamily="34" charset="0"/>
              <a:buChar char="•"/>
            </a:pPr>
            <a:endParaRPr lang="sv-SE" smtClean="0"/>
          </a:p>
        </p:txBody>
      </p:sp>
      <p:sp>
        <p:nvSpPr>
          <p:cNvPr id="4" name="TextBox 3"/>
          <p:cNvSpPr txBox="1"/>
          <p:nvPr/>
        </p:nvSpPr>
        <p:spPr>
          <a:xfrm>
            <a:off x="2071670" y="6000768"/>
            <a:ext cx="6786610" cy="285752"/>
          </a:xfrm>
          <a:prstGeom prst="rect">
            <a:avLst/>
          </a:prstGeom>
          <a:noFill/>
        </p:spPr>
        <p:txBody>
          <a:bodyPr wrap="square" rtlCol="0">
            <a:spAutoFit/>
          </a:bodyPr>
          <a:lstStyle/>
          <a:p>
            <a:r>
              <a:rPr lang="sv-SE" sz="1200" smtClean="0"/>
              <a:t>Källa: </a:t>
            </a:r>
            <a:r>
              <a:rPr lang="sv-SE" sz="1200" smtClean="0">
                <a:hlinkClick r:id="rId2"/>
              </a:rPr>
              <a:t>Sandström, U.&amp; Sandström, E. (2008). </a:t>
            </a:r>
            <a:r>
              <a:rPr lang="sv-SE" sz="1200" i="1" smtClean="0">
                <a:hlinkClick r:id="rId2"/>
              </a:rPr>
              <a:t>Resurser för citeringar. </a:t>
            </a:r>
            <a:r>
              <a:rPr lang="sv-SE" sz="1200" smtClean="0">
                <a:hlinkClick r:id="rId2"/>
              </a:rPr>
              <a:t>Stockholm: Högskoleverket</a:t>
            </a:r>
            <a:endParaRPr lang="sv-SE" sz="12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ubrik 1"/>
          <p:cNvSpPr>
            <a:spLocks noGrp="1"/>
          </p:cNvSpPr>
          <p:nvPr>
            <p:ph type="title"/>
          </p:nvPr>
        </p:nvSpPr>
        <p:spPr>
          <a:xfrm>
            <a:off x="1142976" y="1000108"/>
            <a:ext cx="6553200" cy="685800"/>
          </a:xfrm>
        </p:spPr>
        <p:txBody>
          <a:bodyPr/>
          <a:lstStyle/>
          <a:p>
            <a:r>
              <a:rPr lang="sv-SE" smtClean="0"/>
              <a:t>Fältnormalisering</a:t>
            </a:r>
            <a:endParaRPr lang="sv-SE"/>
          </a:p>
        </p:txBody>
      </p:sp>
      <p:sp>
        <p:nvSpPr>
          <p:cNvPr id="3" name="Platshållare för innehåll 2"/>
          <p:cNvSpPr>
            <a:spLocks noGrp="1"/>
          </p:cNvSpPr>
          <p:nvPr>
            <p:ph idx="1"/>
          </p:nvPr>
        </p:nvSpPr>
        <p:spPr>
          <a:xfrm>
            <a:off x="714348" y="1643050"/>
            <a:ext cx="8272466" cy="3929090"/>
          </a:xfrm>
        </p:spPr>
        <p:txBody>
          <a:bodyPr/>
          <a:lstStyle/>
          <a:p>
            <a:pPr>
              <a:buFont typeface="Arial" pitchFamily="34" charset="0"/>
              <a:buChar char="•"/>
            </a:pPr>
            <a:r>
              <a:rPr lang="sv-SE" dirty="0" smtClean="0"/>
              <a:t>En artikel  publicerad i en tidskrift jämförs med artiklar inom det område som artikeln tillhör (utifrån ISI:s tidskriftsklassificering).</a:t>
            </a:r>
          </a:p>
          <a:p>
            <a:pPr>
              <a:buFont typeface="Arial" pitchFamily="34" charset="0"/>
              <a:buChar char="•"/>
            </a:pPr>
            <a:r>
              <a:rPr lang="sv-SE" dirty="0" smtClean="0"/>
              <a:t>Större jämförbarhet mellan olika områden – att kunna ’jämföra äpplen med päron’.</a:t>
            </a:r>
          </a:p>
          <a:p>
            <a:pPr>
              <a:buFont typeface="Arial" pitchFamily="34" charset="0"/>
              <a:buChar char="•"/>
            </a:pPr>
            <a:r>
              <a:rPr lang="sv-SE" dirty="0" smtClean="0"/>
              <a:t>Fältjusterad produktion – </a:t>
            </a:r>
            <a:r>
              <a:rPr lang="sv-SE" i="1" dirty="0" err="1" smtClean="0"/>
              <a:t>waringdistribution</a:t>
            </a:r>
            <a:r>
              <a:rPr lang="sv-SE" i="1" dirty="0" smtClean="0"/>
              <a:t>:</a:t>
            </a:r>
            <a:br>
              <a:rPr lang="sv-SE" i="1" dirty="0" smtClean="0"/>
            </a:br>
            <a:r>
              <a:rPr lang="sv-SE" i="1" dirty="0" smtClean="0"/>
              <a:t>”</a:t>
            </a:r>
            <a:r>
              <a:rPr lang="sv-SE" sz="1600" i="1" dirty="0" smtClean="0"/>
              <a:t>Ett mått på vad antalet artiklar motsvarar i form av medelproduktiva forskare. Om ett universitet har en normalproduktion (med nordiska mått mätt) kommer </a:t>
            </a:r>
            <a:r>
              <a:rPr lang="sv-SE" sz="1600" i="1" dirty="0" err="1" smtClean="0"/>
              <a:t>Waringvärdet</a:t>
            </a:r>
            <a:r>
              <a:rPr lang="sv-SE" sz="1600" i="1" dirty="0" smtClean="0"/>
              <a:t> att stämma överens med antalet anställda under en tvåårsperiod. Har däremot universitetet en låg produktivitet kommer värdet att ligga lägre än antalet anställda. Således går det i princip att utifrån </a:t>
            </a:r>
            <a:r>
              <a:rPr lang="sv-SE" sz="1600" i="1" dirty="0" err="1" smtClean="0"/>
              <a:t>Waringvärdena</a:t>
            </a:r>
            <a:r>
              <a:rPr lang="sv-SE" sz="1600" i="1" dirty="0" smtClean="0"/>
              <a:t> göra prognoser över hur många forskare det finns vid ett universitet.”*</a:t>
            </a:r>
          </a:p>
          <a:p>
            <a:pPr>
              <a:buFont typeface="Arial" pitchFamily="34" charset="0"/>
              <a:buChar char="•"/>
            </a:pPr>
            <a:r>
              <a:rPr lang="sv-SE" dirty="0" smtClean="0"/>
              <a:t>För humaniora är den fältnormaliserade citeringsgraden satt </a:t>
            </a:r>
            <a:r>
              <a:rPr lang="sv-SE" smtClean="0"/>
              <a:t>till </a:t>
            </a:r>
            <a:r>
              <a:rPr lang="sv-SE" b="1" smtClean="0"/>
              <a:t>2,0</a:t>
            </a:r>
            <a:r>
              <a:rPr lang="sv-SE" b="1" dirty="0" smtClean="0"/>
              <a:t/>
            </a:r>
            <a:br>
              <a:rPr lang="sv-SE" b="1" dirty="0" smtClean="0"/>
            </a:br>
            <a:endParaRPr lang="sv-SE" b="1" dirty="0" smtClean="0"/>
          </a:p>
          <a:p>
            <a:endParaRPr lang="sv-SE" i="1" dirty="0" smtClean="0"/>
          </a:p>
        </p:txBody>
      </p:sp>
      <p:sp>
        <p:nvSpPr>
          <p:cNvPr id="4" name="TextBox 3"/>
          <p:cNvSpPr txBox="1"/>
          <p:nvPr/>
        </p:nvSpPr>
        <p:spPr>
          <a:xfrm>
            <a:off x="1071538" y="5857892"/>
            <a:ext cx="7500990" cy="276999"/>
          </a:xfrm>
          <a:prstGeom prst="rect">
            <a:avLst/>
          </a:prstGeom>
          <a:noFill/>
        </p:spPr>
        <p:txBody>
          <a:bodyPr wrap="square" rtlCol="0">
            <a:spAutoFit/>
          </a:bodyPr>
          <a:lstStyle/>
          <a:p>
            <a:r>
              <a:rPr lang="sv-SE" sz="1200" smtClean="0"/>
              <a:t>*Källa: </a:t>
            </a:r>
            <a:r>
              <a:rPr lang="sv-SE" sz="1200" smtClean="0">
                <a:hlinkClick r:id="rId2"/>
              </a:rPr>
              <a:t>Resursutredningen (2007). </a:t>
            </a:r>
            <a:r>
              <a:rPr lang="sv-SE" sz="1200" i="1" smtClean="0">
                <a:hlinkClick r:id="rId2"/>
              </a:rPr>
              <a:t>Resurser för kvalitet: slutbetänkande</a:t>
            </a:r>
            <a:r>
              <a:rPr lang="sv-SE" sz="1200" smtClean="0">
                <a:hlinkClick r:id="rId2"/>
              </a:rPr>
              <a:t>. Stockholm: Fritze. </a:t>
            </a:r>
            <a:r>
              <a:rPr lang="sv-SE" sz="1200" smtClean="0"/>
              <a:t>S. 406.</a:t>
            </a:r>
            <a:endParaRPr lang="sv-SE" sz="12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ubrik 1"/>
          <p:cNvSpPr>
            <a:spLocks noGrp="1"/>
          </p:cNvSpPr>
          <p:nvPr>
            <p:ph type="title"/>
          </p:nvPr>
        </p:nvSpPr>
        <p:spPr>
          <a:xfrm>
            <a:off x="1142976" y="1000108"/>
            <a:ext cx="6553200" cy="685800"/>
          </a:xfrm>
        </p:spPr>
        <p:txBody>
          <a:bodyPr/>
          <a:lstStyle/>
          <a:p>
            <a:r>
              <a:rPr lang="sv-SE" smtClean="0"/>
              <a:t>Den svenska modellen – kritik från VR </a:t>
            </a:r>
            <a:endParaRPr lang="sv-SE"/>
          </a:p>
        </p:txBody>
      </p:sp>
      <p:sp>
        <p:nvSpPr>
          <p:cNvPr id="3" name="Platshållare för innehåll 2"/>
          <p:cNvSpPr>
            <a:spLocks noGrp="1"/>
          </p:cNvSpPr>
          <p:nvPr>
            <p:ph idx="1"/>
          </p:nvPr>
        </p:nvSpPr>
        <p:spPr>
          <a:xfrm>
            <a:off x="285720" y="1928802"/>
            <a:ext cx="8705880" cy="4286280"/>
          </a:xfrm>
        </p:spPr>
        <p:txBody>
          <a:bodyPr/>
          <a:lstStyle/>
          <a:p>
            <a:pPr>
              <a:buFont typeface="Arial" pitchFamily="34" charset="0"/>
              <a:buChar char="•"/>
            </a:pPr>
            <a:r>
              <a:rPr lang="sv-SE" smtClean="0"/>
              <a:t>Uppskattningen av normalproducerande forskare – waringfördelningen – inom ett område bygger på för små populationer för att resultaten ska bli stabila</a:t>
            </a:r>
          </a:p>
          <a:p>
            <a:pPr>
              <a:buFont typeface="Arial" pitchFamily="34" charset="0"/>
              <a:buChar char="•"/>
            </a:pPr>
            <a:r>
              <a:rPr lang="sv-SE" smtClean="0"/>
              <a:t>I modellen fördelas pengar efter hur många normalproducerande forskare ett lärosäte har – men all sorts forskning kostar inte lika mycket per forskare</a:t>
            </a:r>
          </a:p>
          <a:p>
            <a:pPr>
              <a:buFont typeface="Arial" pitchFamily="34" charset="0"/>
              <a:buChar char="•"/>
            </a:pPr>
            <a:r>
              <a:rPr lang="sv-SE" smtClean="0"/>
              <a:t>Humaniora och samhällsvetenskap (HS):</a:t>
            </a:r>
          </a:p>
          <a:p>
            <a:pPr>
              <a:buFont typeface="Wingdings" pitchFamily="2" charset="2"/>
              <a:buChar char="ü"/>
            </a:pPr>
            <a:r>
              <a:rPr lang="sv-SE" smtClean="0"/>
              <a:t>Prestigepublikationer är inte med i ISI Web of Science (WoS)</a:t>
            </a:r>
          </a:p>
          <a:p>
            <a:pPr>
              <a:buFont typeface="Wingdings" pitchFamily="2" charset="2"/>
              <a:buChar char="ü"/>
            </a:pPr>
            <a:r>
              <a:rPr lang="sv-SE" smtClean="0"/>
              <a:t>Låg täckning av HS-tidskrifter i WoS gör det osäkert att uttala sig om läget för hela HS-området utifrån citeringar</a:t>
            </a:r>
          </a:p>
          <a:p>
            <a:pPr>
              <a:buFont typeface="Wingdings" pitchFamily="2" charset="2"/>
              <a:buChar char="ü"/>
            </a:pPr>
            <a:r>
              <a:rPr lang="sv-SE" smtClean="0"/>
              <a:t>Avspeglar inte den egentliga produktionen inom HS-forskningen </a:t>
            </a:r>
            <a:endParaRPr lang="sv-SE"/>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857232"/>
            <a:ext cx="6553200" cy="685800"/>
          </a:xfrm>
        </p:spPr>
        <p:txBody>
          <a:bodyPr/>
          <a:lstStyle/>
          <a:p>
            <a:r>
              <a:rPr lang="sv-SE" smtClean="0"/>
              <a:t>Varför och när refererar man?</a:t>
            </a:r>
            <a:endParaRPr lang="sv-SE"/>
          </a:p>
        </p:txBody>
      </p:sp>
      <p:sp>
        <p:nvSpPr>
          <p:cNvPr id="3" name="Content Placeholder 2"/>
          <p:cNvSpPr>
            <a:spLocks noGrp="1"/>
          </p:cNvSpPr>
          <p:nvPr>
            <p:ph idx="1"/>
          </p:nvPr>
        </p:nvSpPr>
        <p:spPr>
          <a:xfrm>
            <a:off x="1000100" y="1571612"/>
            <a:ext cx="7772400" cy="4929222"/>
          </a:xfrm>
        </p:spPr>
        <p:txBody>
          <a:bodyPr/>
          <a:lstStyle/>
          <a:p>
            <a:pPr marL="457200" indent="-457200">
              <a:buFont typeface="+mj-lt"/>
              <a:buAutoNum type="arabicPeriod"/>
            </a:pPr>
            <a:r>
              <a:rPr lang="sv-SE" sz="1600" smtClean="0"/>
              <a:t>Paying homage to pioneers</a:t>
            </a:r>
          </a:p>
          <a:p>
            <a:pPr marL="457200" indent="-457200">
              <a:buFont typeface="+mj-lt"/>
              <a:buAutoNum type="arabicPeriod"/>
            </a:pPr>
            <a:r>
              <a:rPr lang="sv-SE" sz="1600" smtClean="0"/>
              <a:t>Giving credit for related work (homage to peers)</a:t>
            </a:r>
          </a:p>
          <a:p>
            <a:pPr marL="457200" indent="-457200">
              <a:buFont typeface="+mj-lt"/>
              <a:buAutoNum type="arabicPeriod"/>
            </a:pPr>
            <a:r>
              <a:rPr lang="sv-SE" sz="1600" smtClean="0"/>
              <a:t>Identifying methodology, eqipment, etc.</a:t>
            </a:r>
          </a:p>
          <a:p>
            <a:pPr marL="457200" indent="-457200">
              <a:buFont typeface="+mj-lt"/>
              <a:buAutoNum type="arabicPeriod"/>
            </a:pPr>
            <a:r>
              <a:rPr lang="sv-SE" sz="1600" smtClean="0"/>
              <a:t>Providing background reading</a:t>
            </a:r>
          </a:p>
          <a:p>
            <a:pPr marL="457200" indent="-457200">
              <a:buFont typeface="+mj-lt"/>
              <a:buAutoNum type="arabicPeriod"/>
            </a:pPr>
            <a:r>
              <a:rPr lang="sv-SE" sz="1600" smtClean="0"/>
              <a:t>Correcting one’s own work</a:t>
            </a:r>
          </a:p>
          <a:p>
            <a:pPr marL="457200" indent="-457200">
              <a:buFont typeface="+mj-lt"/>
              <a:buAutoNum type="arabicPeriod"/>
            </a:pPr>
            <a:r>
              <a:rPr lang="sv-SE" sz="1600" smtClean="0"/>
              <a:t>Correcting the work of others</a:t>
            </a:r>
          </a:p>
          <a:p>
            <a:pPr marL="457200" indent="-457200">
              <a:buFont typeface="+mj-lt"/>
              <a:buAutoNum type="arabicPeriod"/>
            </a:pPr>
            <a:r>
              <a:rPr lang="sv-SE" sz="1600" smtClean="0"/>
              <a:t>Criticizing previous work</a:t>
            </a:r>
          </a:p>
          <a:p>
            <a:pPr marL="457200" indent="-457200">
              <a:buFont typeface="+mj-lt"/>
              <a:buAutoNum type="arabicPeriod"/>
            </a:pPr>
            <a:r>
              <a:rPr lang="sv-SE" sz="1600" smtClean="0"/>
              <a:t>Substantiating claims</a:t>
            </a:r>
          </a:p>
          <a:p>
            <a:pPr marL="457200" indent="-457200">
              <a:buFont typeface="+mj-lt"/>
              <a:buAutoNum type="arabicPeriod"/>
            </a:pPr>
            <a:r>
              <a:rPr lang="sv-SE" sz="1600" smtClean="0"/>
              <a:t>Alerting researchers to forthcoming work</a:t>
            </a:r>
          </a:p>
          <a:p>
            <a:pPr marL="457200" indent="-457200">
              <a:buFont typeface="+mj-lt"/>
              <a:buAutoNum type="arabicPeriod"/>
            </a:pPr>
            <a:r>
              <a:rPr lang="sv-SE" sz="1600" smtClean="0"/>
              <a:t>Providing leads to poorly disseminated, poorly indexed, or uncited work</a:t>
            </a:r>
          </a:p>
          <a:p>
            <a:pPr marL="457200" indent="-457200">
              <a:buFont typeface="+mj-lt"/>
              <a:buAutoNum type="arabicPeriod"/>
            </a:pPr>
            <a:r>
              <a:rPr lang="sv-SE" sz="1600" smtClean="0"/>
              <a:t>Authenticating data and classes of fact - physical constants, etc.</a:t>
            </a:r>
          </a:p>
          <a:p>
            <a:pPr marL="457200" indent="-457200">
              <a:buFont typeface="+mj-lt"/>
              <a:buAutoNum type="arabicPeriod"/>
            </a:pPr>
            <a:r>
              <a:rPr lang="sv-SE" sz="1600" smtClean="0"/>
              <a:t>Identifying original publications in which an idea or concept was discussed</a:t>
            </a:r>
          </a:p>
          <a:p>
            <a:pPr marL="457200" indent="-457200">
              <a:buFont typeface="+mj-lt"/>
              <a:buAutoNum type="arabicPeriod"/>
            </a:pPr>
            <a:r>
              <a:rPr lang="sv-SE" sz="1600" smtClean="0"/>
              <a:t>Identifying the original publication describing an eponymic concept or term</a:t>
            </a:r>
          </a:p>
          <a:p>
            <a:pPr marL="457200" indent="-457200">
              <a:buFont typeface="+mj-lt"/>
              <a:buAutoNum type="arabicPeriod"/>
            </a:pPr>
            <a:r>
              <a:rPr lang="sv-SE" sz="1600" smtClean="0"/>
              <a:t>Disclaiming work or ideas of others (negative claims)</a:t>
            </a:r>
          </a:p>
          <a:p>
            <a:pPr marL="457200" indent="-457200">
              <a:buFont typeface="+mj-lt"/>
              <a:buAutoNum type="arabicPeriod"/>
            </a:pPr>
            <a:r>
              <a:rPr lang="sv-SE" sz="1600" smtClean="0"/>
              <a:t>Disputing priority claims of others (negative homage)</a:t>
            </a:r>
          </a:p>
          <a:p>
            <a:pPr marL="457200" indent="-457200"/>
            <a:endParaRPr lang="sv-SE" sz="1600" smtClean="0"/>
          </a:p>
          <a:p>
            <a:pPr marL="2628900" lvl="5" indent="-457200">
              <a:buFont typeface="+mj-lt"/>
              <a:buAutoNum type="arabicPeriod"/>
            </a:pPr>
            <a:endParaRPr lang="sv-SE"/>
          </a:p>
        </p:txBody>
      </p:sp>
      <p:sp>
        <p:nvSpPr>
          <p:cNvPr id="4" name="TextBox 3"/>
          <p:cNvSpPr txBox="1"/>
          <p:nvPr/>
        </p:nvSpPr>
        <p:spPr>
          <a:xfrm>
            <a:off x="3214678" y="6143644"/>
            <a:ext cx="5286412" cy="276999"/>
          </a:xfrm>
          <a:prstGeom prst="rect">
            <a:avLst/>
          </a:prstGeom>
          <a:noFill/>
        </p:spPr>
        <p:txBody>
          <a:bodyPr wrap="square" rtlCol="0">
            <a:spAutoFit/>
          </a:bodyPr>
          <a:lstStyle/>
          <a:p>
            <a:r>
              <a:rPr lang="sv-SE" sz="1200" smtClean="0"/>
              <a:t>Source: </a:t>
            </a:r>
            <a:r>
              <a:rPr lang="sv-SE" sz="1200" smtClean="0">
                <a:hlinkClick r:id="rId2"/>
              </a:rPr>
              <a:t>Garfield, E. (1996). When to cite. </a:t>
            </a:r>
            <a:r>
              <a:rPr lang="sv-SE" sz="1200" i="1" smtClean="0">
                <a:hlinkClick r:id="rId2"/>
              </a:rPr>
              <a:t>Library Quarterly</a:t>
            </a:r>
            <a:r>
              <a:rPr lang="sv-SE" sz="1200" smtClean="0">
                <a:hlinkClick r:id="rId2"/>
              </a:rPr>
              <a:t>, 66(4), 449-458   </a:t>
            </a:r>
            <a:endParaRPr lang="sv-SE" sz="12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928670"/>
            <a:ext cx="6838952" cy="685800"/>
          </a:xfrm>
        </p:spPr>
        <p:txBody>
          <a:bodyPr/>
          <a:lstStyle/>
          <a:p>
            <a:r>
              <a:rPr lang="sv-SE" smtClean="0"/>
              <a:t>ISI Web of Science (WoS)</a:t>
            </a:r>
            <a:endParaRPr lang="sv-SE"/>
          </a:p>
        </p:txBody>
      </p:sp>
      <p:sp>
        <p:nvSpPr>
          <p:cNvPr id="3" name="Content Placeholder 2"/>
          <p:cNvSpPr>
            <a:spLocks noGrp="1"/>
          </p:cNvSpPr>
          <p:nvPr>
            <p:ph idx="1"/>
          </p:nvPr>
        </p:nvSpPr>
        <p:spPr>
          <a:xfrm>
            <a:off x="714348" y="1785926"/>
            <a:ext cx="8129590" cy="3929090"/>
          </a:xfrm>
        </p:spPr>
        <p:txBody>
          <a:bodyPr/>
          <a:lstStyle/>
          <a:p>
            <a:pPr>
              <a:buFont typeface="Arial" pitchFamily="34" charset="0"/>
              <a:buChar char="•"/>
            </a:pPr>
            <a:r>
              <a:rPr lang="sv-SE" smtClean="0"/>
              <a:t>ISI WoS ägs av Thomson Reuters</a:t>
            </a:r>
          </a:p>
          <a:p>
            <a:pPr>
              <a:buFont typeface="Arial" pitchFamily="34" charset="0"/>
              <a:buChar char="•"/>
            </a:pPr>
            <a:r>
              <a:rPr lang="sv-SE" smtClean="0"/>
              <a:t>De tre stora databaserna i WoS:</a:t>
            </a:r>
          </a:p>
          <a:p>
            <a:r>
              <a:rPr lang="sv-SE" smtClean="0"/>
              <a:t>		</a:t>
            </a:r>
            <a:r>
              <a:rPr lang="sv-SE" b="1" smtClean="0"/>
              <a:t>Science Citation Index </a:t>
            </a:r>
            <a:r>
              <a:rPr lang="sv-SE" smtClean="0"/>
              <a:t>(täckning: 1945-)</a:t>
            </a:r>
          </a:p>
          <a:p>
            <a:r>
              <a:rPr lang="sv-SE" smtClean="0"/>
              <a:t>		</a:t>
            </a:r>
            <a:r>
              <a:rPr lang="sv-SE" b="1" smtClean="0"/>
              <a:t>Social Science Citation Index </a:t>
            </a:r>
            <a:r>
              <a:rPr lang="sv-SE" smtClean="0"/>
              <a:t>(täckning: 1956-)</a:t>
            </a:r>
          </a:p>
          <a:p>
            <a:r>
              <a:rPr lang="sv-SE" smtClean="0"/>
              <a:t>		</a:t>
            </a:r>
            <a:r>
              <a:rPr lang="sv-SE" b="1" smtClean="0"/>
              <a:t>Arts &amp; Humanities Citation Index </a:t>
            </a:r>
            <a:r>
              <a:rPr lang="sv-SE" smtClean="0"/>
              <a:t>(täckning: 1975-)</a:t>
            </a:r>
          </a:p>
          <a:p>
            <a:pPr>
              <a:buFont typeface="Arial" pitchFamily="34" charset="0"/>
              <a:buChar char="•"/>
            </a:pPr>
            <a:r>
              <a:rPr lang="sv-SE" smtClean="0"/>
              <a:t>Cirka 9 300 högt rankade tidskrifter (inklusive Open Access-tidskrifter) är indexerade i WoS.</a:t>
            </a:r>
          </a:p>
          <a:p>
            <a:pPr>
              <a:buFont typeface="Arial" pitchFamily="34" charset="0"/>
              <a:buChar char="•"/>
            </a:pPr>
            <a:r>
              <a:rPr lang="sv-SE" smtClean="0"/>
              <a:t>Används av Vetenskapsrådet för bibliometriska analyser i samband med medelstilldelningen till svenska högskolor och universitet. </a:t>
            </a:r>
          </a:p>
          <a:p>
            <a:pPr>
              <a:buFont typeface="Arial" pitchFamily="34" charset="0"/>
              <a:buChar char="•"/>
            </a:pPr>
            <a:endParaRPr lang="sv-SE" smtClean="0"/>
          </a:p>
          <a:p>
            <a:pPr>
              <a:buFont typeface="Arial" pitchFamily="34" charset="0"/>
              <a:buChar char="•"/>
            </a:pPr>
            <a:endParaRPr lang="sv-SE" smtClean="0"/>
          </a:p>
          <a:p>
            <a:pPr>
              <a:buFont typeface="Arial" pitchFamily="34" charset="0"/>
              <a:buChar char="•"/>
            </a:pPr>
            <a:endParaRPr lang="sv-SE"/>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785794"/>
            <a:ext cx="6838952" cy="685800"/>
          </a:xfrm>
        </p:spPr>
        <p:txBody>
          <a:bodyPr/>
          <a:lstStyle/>
          <a:p>
            <a:r>
              <a:rPr lang="sv-SE" smtClean="0"/>
              <a:t>Ämnesfördelningen i ISI Web of Science (%)</a:t>
            </a:r>
            <a:endParaRPr lang="sv-SE"/>
          </a:p>
        </p:txBody>
      </p:sp>
      <p:graphicFrame>
        <p:nvGraphicFramePr>
          <p:cNvPr id="5" name="Content Placeholder 4"/>
          <p:cNvGraphicFramePr>
            <a:graphicFrameLocks noGrp="1"/>
          </p:cNvGraphicFramePr>
          <p:nvPr>
            <p:ph idx="1"/>
          </p:nvPr>
        </p:nvGraphicFramePr>
        <p:xfrm>
          <a:off x="714348" y="1643050"/>
          <a:ext cx="7858153" cy="492922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p:cNvSpPr txBox="1"/>
          <p:nvPr/>
        </p:nvSpPr>
        <p:spPr>
          <a:xfrm>
            <a:off x="3643306" y="6215082"/>
            <a:ext cx="4772031" cy="285752"/>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900" smtClean="0"/>
              <a:t>Källa:  </a:t>
            </a:r>
            <a:r>
              <a:rPr lang="sv-SE" sz="900" smtClean="0">
                <a:hlinkClick r:id="rId3"/>
              </a:rPr>
              <a:t>Vetenskapsrådet (2009). Biblimetrisk indikator som underlag för medelsfördelning</a:t>
            </a:r>
            <a:r>
              <a:rPr lang="sv-SE" sz="900" smtClean="0"/>
              <a:t>  </a:t>
            </a:r>
            <a:endParaRPr lang="sv-SE" sz="9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928670"/>
            <a:ext cx="6838952" cy="685800"/>
          </a:xfrm>
        </p:spPr>
        <p:txBody>
          <a:bodyPr/>
          <a:lstStyle/>
          <a:p>
            <a:r>
              <a:rPr lang="sv-SE" smtClean="0"/>
              <a:t>Journal Citation Reports (JCR)</a:t>
            </a:r>
            <a:endParaRPr lang="sv-SE"/>
          </a:p>
        </p:txBody>
      </p:sp>
      <p:sp>
        <p:nvSpPr>
          <p:cNvPr id="3" name="Content Placeholder 2"/>
          <p:cNvSpPr>
            <a:spLocks noGrp="1"/>
          </p:cNvSpPr>
          <p:nvPr>
            <p:ph idx="1"/>
          </p:nvPr>
        </p:nvSpPr>
        <p:spPr>
          <a:xfrm>
            <a:off x="714348" y="1643050"/>
            <a:ext cx="8129590" cy="4786346"/>
          </a:xfrm>
        </p:spPr>
        <p:txBody>
          <a:bodyPr/>
          <a:lstStyle/>
          <a:p>
            <a:pPr>
              <a:buFont typeface="Arial" pitchFamily="34" charset="0"/>
              <a:buChar char="•"/>
            </a:pPr>
            <a:r>
              <a:rPr lang="sv-SE" sz="1800" smtClean="0"/>
              <a:t>Citeringsdata från över 8000 vetenskapliga tidskrifter.</a:t>
            </a:r>
          </a:p>
          <a:p>
            <a:pPr>
              <a:buFont typeface="Arial" pitchFamily="34" charset="0"/>
              <a:buChar char="•"/>
            </a:pPr>
            <a:r>
              <a:rPr lang="sv-SE" sz="1800" smtClean="0"/>
              <a:t>Täcker ungefär 227 discipliner.</a:t>
            </a:r>
          </a:p>
          <a:p>
            <a:pPr>
              <a:buFont typeface="Arial" pitchFamily="34" charset="0"/>
              <a:buChar char="•"/>
            </a:pPr>
            <a:r>
              <a:rPr lang="sv-SE" sz="1800" smtClean="0"/>
              <a:t>Två delar:</a:t>
            </a:r>
          </a:p>
          <a:p>
            <a:r>
              <a:rPr lang="sv-SE" sz="1800" smtClean="0"/>
              <a:t>		The science edition täcker drygt 6 500 tidskrifter</a:t>
            </a:r>
          </a:p>
          <a:p>
            <a:r>
              <a:rPr lang="sv-SE" sz="1800" smtClean="0"/>
              <a:t>		The social sciences edition täcker drygt 1 900 tidskrifter </a:t>
            </a:r>
          </a:p>
          <a:p>
            <a:pPr>
              <a:buFont typeface="Arial" pitchFamily="34" charset="0"/>
              <a:buChar char="•"/>
            </a:pPr>
            <a:r>
              <a:rPr lang="sv-SE" sz="1800" smtClean="0"/>
              <a:t>I JCR hittar man bl a:</a:t>
            </a:r>
          </a:p>
          <a:p>
            <a:r>
              <a:rPr lang="sv-SE" sz="1800" smtClean="0"/>
              <a:t>		De mest citerade tidskrifterna inom ett område</a:t>
            </a:r>
          </a:p>
          <a:p>
            <a:r>
              <a:rPr lang="sv-SE" sz="1800" smtClean="0"/>
              <a:t>		De högst rankade tidskrifterna inom ett område</a:t>
            </a:r>
          </a:p>
          <a:p>
            <a:r>
              <a:rPr lang="sv-SE" sz="1800" smtClean="0"/>
              <a:t>		De största tidskrifterna inom ett område </a:t>
            </a:r>
          </a:p>
          <a:p>
            <a:pPr>
              <a:buFont typeface="Arial" pitchFamily="34" charset="0"/>
              <a:buChar char="•"/>
            </a:pPr>
            <a:r>
              <a:rPr lang="sv-SE" sz="1800" smtClean="0"/>
              <a:t>Citeringsstatistik från 1997 och framåt</a:t>
            </a:r>
          </a:p>
          <a:p>
            <a:pPr>
              <a:buFont typeface="Arial" pitchFamily="34" charset="0"/>
              <a:buChar char="•"/>
            </a:pPr>
            <a:r>
              <a:rPr lang="sv-SE" sz="1800" smtClean="0"/>
              <a:t>Innehåller bl a indikatorer som: the </a:t>
            </a:r>
            <a:r>
              <a:rPr lang="sv-SE" sz="1800" i="1" smtClean="0"/>
              <a:t>Journal Impact Factor (JIF)</a:t>
            </a:r>
            <a:r>
              <a:rPr lang="sv-SE" sz="1800" smtClean="0"/>
              <a:t>, </a:t>
            </a:r>
            <a:r>
              <a:rPr lang="sv-SE" sz="1800" i="1" smtClean="0"/>
              <a:t>Immediacy Index</a:t>
            </a:r>
            <a:r>
              <a:rPr lang="sv-SE" sz="1800" smtClean="0"/>
              <a:t>, </a:t>
            </a:r>
            <a:r>
              <a:rPr lang="sv-SE" sz="1800" i="1" smtClean="0"/>
              <a:t>Cited Half-Life</a:t>
            </a:r>
            <a:r>
              <a:rPr lang="sv-SE" sz="1800" smtClean="0"/>
              <a:t>, och även </a:t>
            </a:r>
            <a:r>
              <a:rPr lang="sv-SE" sz="1800" i="1" smtClean="0"/>
              <a:t>Eigenfactor</a:t>
            </a:r>
            <a:r>
              <a:rPr lang="sv-SE" sz="1800" smtClean="0"/>
              <a:t> and </a:t>
            </a:r>
            <a:r>
              <a:rPr lang="sv-SE" sz="1800" i="1" smtClean="0"/>
              <a:t>Article Influence </a:t>
            </a:r>
            <a:r>
              <a:rPr lang="sv-SE" sz="1800" smtClean="0"/>
              <a:t>(2007 och senare) </a:t>
            </a:r>
          </a:p>
          <a:p>
            <a:pPr>
              <a:buFont typeface="Arial" pitchFamily="34" charset="0"/>
              <a:buChar char="•"/>
            </a:pPr>
            <a:endParaRPr lang="sv-SE" smtClean="0"/>
          </a:p>
          <a:p>
            <a:pPr>
              <a:buFont typeface="Arial" pitchFamily="34" charset="0"/>
              <a:buChar char="•"/>
            </a:pPr>
            <a:endParaRPr lang="sv-SE"/>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928670"/>
            <a:ext cx="7339018" cy="685800"/>
          </a:xfrm>
        </p:spPr>
        <p:txBody>
          <a:bodyPr/>
          <a:lstStyle/>
          <a:p>
            <a:r>
              <a:rPr lang="sv-SE" smtClean="0"/>
              <a:t>	Impact factor (IF)</a:t>
            </a:r>
            <a:endParaRPr lang="sv-SE"/>
          </a:p>
        </p:txBody>
      </p:sp>
      <p:sp>
        <p:nvSpPr>
          <p:cNvPr id="3" name="Content Placeholder 2"/>
          <p:cNvSpPr>
            <a:spLocks noGrp="1"/>
          </p:cNvSpPr>
          <p:nvPr>
            <p:ph idx="1"/>
          </p:nvPr>
        </p:nvSpPr>
        <p:spPr>
          <a:xfrm>
            <a:off x="142844" y="1785926"/>
            <a:ext cx="8848756" cy="4857784"/>
          </a:xfrm>
        </p:spPr>
        <p:txBody>
          <a:bodyPr/>
          <a:lstStyle/>
          <a:p>
            <a:pPr>
              <a:buFont typeface="Arial" pitchFamily="34" charset="0"/>
              <a:buChar char="•"/>
            </a:pPr>
            <a:r>
              <a:rPr lang="sv-SE" sz="1800" smtClean="0"/>
              <a:t>Indikatorn ’impact factor’ (IF) används som ett relativt mått på hur viktig en tidskrift är inom sitt område – även kallad </a:t>
            </a:r>
            <a:r>
              <a:rPr lang="sv-SE" sz="1800" b="1" smtClean="0"/>
              <a:t>Journal Impact Factor (JIF).</a:t>
            </a:r>
          </a:p>
          <a:p>
            <a:pPr>
              <a:buFont typeface="Arial" pitchFamily="34" charset="0"/>
              <a:buChar char="•"/>
            </a:pPr>
            <a:endParaRPr lang="sv-SE" sz="1800" smtClean="0"/>
          </a:p>
          <a:p>
            <a:pPr>
              <a:buFont typeface="Arial" pitchFamily="34" charset="0"/>
              <a:buChar char="•"/>
            </a:pPr>
            <a:r>
              <a:rPr lang="sv-SE" sz="1800" smtClean="0"/>
              <a:t>Tidskrifter med hög impaktfaktor anses vara viktigare än de med låg impakfaktor</a:t>
            </a:r>
          </a:p>
          <a:p>
            <a:pPr>
              <a:buFont typeface="Arial" pitchFamily="34" charset="0"/>
              <a:buChar char="•"/>
            </a:pPr>
            <a:endParaRPr lang="sv-SE" sz="1800" smtClean="0"/>
          </a:p>
          <a:p>
            <a:pPr>
              <a:buFont typeface="Arial" pitchFamily="34" charset="0"/>
              <a:buChar char="•"/>
            </a:pPr>
            <a:r>
              <a:rPr lang="sv-SE" sz="1800" smtClean="0"/>
              <a:t>Uträkningen av impaktfaktorn baseras på </a:t>
            </a:r>
            <a:r>
              <a:rPr lang="sv-SE" sz="1800" b="1" smtClean="0"/>
              <a:t>citeringar</a:t>
            </a:r>
            <a:r>
              <a:rPr lang="sv-SE" sz="1800" smtClean="0"/>
              <a:t>.</a:t>
            </a:r>
          </a:p>
          <a:p>
            <a:endParaRPr lang="sv-SE" sz="1800" smtClean="0"/>
          </a:p>
          <a:p>
            <a:pPr>
              <a:buFont typeface="Arial" pitchFamily="34" charset="0"/>
              <a:buChar char="•"/>
            </a:pPr>
            <a:r>
              <a:rPr lang="sv-SE" sz="1800" smtClean="0"/>
              <a:t>En </a:t>
            </a:r>
            <a:r>
              <a:rPr lang="sv-SE" sz="1800" b="1" smtClean="0"/>
              <a:t>citering</a:t>
            </a:r>
            <a:r>
              <a:rPr lang="sv-SE" sz="1800" smtClean="0"/>
              <a:t> (</a:t>
            </a:r>
            <a:r>
              <a:rPr lang="sv-SE" sz="1800" b="1" smtClean="0"/>
              <a:t>citation</a:t>
            </a:r>
            <a:r>
              <a:rPr lang="sv-SE" sz="1800" smtClean="0"/>
              <a:t>) indikerar att en artikel har påverkat en författare och om en artikel är citerad ofta anses detta indikera att den har haft en stor påverkan på forskningen inom området och forskningssamhället.</a:t>
            </a:r>
          </a:p>
          <a:p>
            <a:pPr>
              <a:buFont typeface="Arial" pitchFamily="34" charset="0"/>
              <a:buChar char="•"/>
            </a:pPr>
            <a:endParaRPr lang="sv-SE" sz="1800" smtClean="0"/>
          </a:p>
          <a:p>
            <a:pPr>
              <a:buFont typeface="Arial" pitchFamily="34" charset="0"/>
              <a:buChar char="•"/>
            </a:pPr>
            <a:r>
              <a:rPr lang="sv-SE" sz="1800" smtClean="0"/>
              <a:t>Ursprungligen skapat av Eugene Garfield för att fungera som ett redskap vid urvalet av tidskrifter som skulle ingå i </a:t>
            </a:r>
            <a:r>
              <a:rPr lang="sv-SE" sz="1800" b="1" smtClean="0"/>
              <a:t>Science Citation Index</a:t>
            </a:r>
            <a:r>
              <a:rPr lang="sv-SE" sz="1800" smtClean="0"/>
              <a:t>.</a:t>
            </a:r>
          </a:p>
          <a:p>
            <a:pPr>
              <a:buFont typeface="Arial" pitchFamily="34" charset="0"/>
              <a:buChar char="•"/>
            </a:pPr>
            <a:endParaRPr lang="sv-SE" sz="1800" smtClean="0"/>
          </a:p>
          <a:p>
            <a:pPr>
              <a:buFont typeface="Arial" pitchFamily="34" charset="0"/>
              <a:buChar char="•"/>
            </a:pPr>
            <a:endParaRPr lang="sv-SE" sz="1800" smtClean="0"/>
          </a:p>
          <a:p>
            <a:pPr>
              <a:buFont typeface="Arial" pitchFamily="34" charset="0"/>
              <a:buChar char="•"/>
            </a:pPr>
            <a:endParaRPr lang="sv-SE" sz="1800" smtClean="0"/>
          </a:p>
          <a:p>
            <a:endParaRPr lang="sv-SE" sz="1800" smtClean="0"/>
          </a:p>
          <a:p>
            <a:r>
              <a:rPr lang="sv-SE" sz="1800" smtClean="0"/>
              <a:t>    </a:t>
            </a:r>
          </a:p>
          <a:p>
            <a:endParaRPr lang="sv-SE" smtClean="0"/>
          </a:p>
          <a:p>
            <a:endParaRPr lang="sv-SE"/>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Title 1"/>
          <p:cNvSpPr>
            <a:spLocks noGrp="1"/>
          </p:cNvSpPr>
          <p:nvPr>
            <p:ph type="title"/>
          </p:nvPr>
        </p:nvSpPr>
        <p:spPr>
          <a:xfrm>
            <a:off x="357158" y="1000108"/>
            <a:ext cx="7572428" cy="685800"/>
          </a:xfrm>
        </p:spPr>
        <p:txBody>
          <a:bodyPr/>
          <a:lstStyle/>
          <a:p>
            <a:r>
              <a:rPr lang="en-US" smtClean="0">
                <a:latin typeface="Arial" charset="0"/>
                <a:cs typeface="Arial" charset="0"/>
              </a:rPr>
              <a:t>Mått på tidskrifters vetenskapliga kvalitet (1)</a:t>
            </a:r>
          </a:p>
        </p:txBody>
      </p:sp>
      <p:sp>
        <p:nvSpPr>
          <p:cNvPr id="3075" name="Content Placeholder 2"/>
          <p:cNvSpPr>
            <a:spLocks noGrp="1"/>
          </p:cNvSpPr>
          <p:nvPr>
            <p:ph idx="1"/>
          </p:nvPr>
        </p:nvSpPr>
        <p:spPr>
          <a:xfrm>
            <a:off x="357158" y="1785926"/>
            <a:ext cx="8634442" cy="4786346"/>
          </a:xfrm>
        </p:spPr>
        <p:txBody>
          <a:bodyPr/>
          <a:lstStyle/>
          <a:p>
            <a:r>
              <a:rPr lang="en-US" b="1" smtClean="0"/>
              <a:t>Journal Impact factor (JIF)</a:t>
            </a:r>
          </a:p>
          <a:p>
            <a:r>
              <a:rPr lang="en-US" sz="1800" smtClean="0"/>
              <a:t>	Genomsnittligt antal gånger som artiklar från en tidskrift publicerade under de senaste </a:t>
            </a:r>
            <a:r>
              <a:rPr lang="en-US" sz="1800" b="1" smtClean="0"/>
              <a:t>två åren </a:t>
            </a:r>
            <a:r>
              <a:rPr lang="en-US" sz="1800" smtClean="0"/>
              <a:t>har blivit citerade under JCR-året (=den aktuella upplagan av JCR = mätåret).</a:t>
            </a:r>
          </a:p>
          <a:p>
            <a:r>
              <a:rPr lang="en-US" sz="1800" smtClean="0"/>
              <a:t>	Erhålles genom att dividera antalet citeringar under JCR-året med det totala antalet artiklar som publicerats under de två tidigare åren.</a:t>
            </a:r>
          </a:p>
          <a:p>
            <a:r>
              <a:rPr lang="en-US" sz="1800" smtClean="0"/>
              <a:t>	Även: </a:t>
            </a:r>
            <a:r>
              <a:rPr lang="en-US" sz="1800" b="1" smtClean="0"/>
              <a:t>5-årig Journal Impact Factor</a:t>
            </a:r>
            <a:r>
              <a:rPr lang="en-US" sz="1800" smtClean="0"/>
              <a:t>, erhålles på samma sätt som ovan men man använder artiklar som publicerades under de </a:t>
            </a:r>
            <a:r>
              <a:rPr lang="en-US" sz="1800" b="1" smtClean="0"/>
              <a:t>fem</a:t>
            </a:r>
            <a:r>
              <a:rPr lang="en-US" sz="1800" smtClean="0"/>
              <a:t> tidigare åren istället får två.   </a:t>
            </a:r>
          </a:p>
          <a:p>
            <a:endParaRPr lang="en-US" sz="1800" i="1" smtClean="0"/>
          </a:p>
          <a:p>
            <a:r>
              <a:rPr lang="en-US" sz="1800" i="1" smtClean="0"/>
              <a:t>Exempel</a:t>
            </a:r>
            <a:r>
              <a:rPr lang="en-US" sz="1800" smtClean="0"/>
              <a:t>:</a:t>
            </a:r>
          </a:p>
          <a:p>
            <a:r>
              <a:rPr lang="en-US" sz="1800" smtClean="0"/>
              <a:t>A = antalet gånger som artiklar publicerade 2006 och 2007 citeras i tidskrifter under 2008 (=JCR-året)</a:t>
            </a:r>
          </a:p>
          <a:p>
            <a:r>
              <a:rPr lang="en-US" sz="1800" smtClean="0"/>
              <a:t>B = det totala antalet av “citerbara dokument” publicerade under 2006 och 2007</a:t>
            </a:r>
          </a:p>
          <a:p>
            <a:r>
              <a:rPr lang="en-US" sz="1800" smtClean="0"/>
              <a:t>	</a:t>
            </a:r>
            <a:r>
              <a:rPr lang="en-US" sz="1800" b="1" smtClean="0"/>
              <a:t>Journal impact factor för 2008 = A / B</a:t>
            </a:r>
          </a:p>
          <a:p>
            <a:endParaRPr lang="en-US" sz="1400" smtClean="0"/>
          </a:p>
          <a:p>
            <a:endParaRPr lang="en-US" sz="1800" b="1" smtClean="0"/>
          </a:p>
          <a:p>
            <a:endParaRPr lang="en-US" sz="1800" smtClean="0"/>
          </a:p>
          <a:p>
            <a:endParaRPr lang="en-US" sz="1800"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Text Box 7"/>
          <p:cNvSpPr txBox="1">
            <a:spLocks noChangeArrowheads="1"/>
          </p:cNvSpPr>
          <p:nvPr/>
        </p:nvSpPr>
        <p:spPr bwMode="auto">
          <a:xfrm>
            <a:off x="1428728" y="1857364"/>
            <a:ext cx="5786478" cy="461665"/>
          </a:xfrm>
          <a:prstGeom prst="rect">
            <a:avLst/>
          </a:prstGeom>
          <a:noFill/>
          <a:ln w="9525">
            <a:noFill/>
            <a:miter lim="800000"/>
            <a:headEnd/>
            <a:tailEnd/>
          </a:ln>
        </p:spPr>
        <p:txBody>
          <a:bodyPr wrap="square">
            <a:spAutoFit/>
          </a:bodyPr>
          <a:lstStyle/>
          <a:p>
            <a:pPr>
              <a:spcBef>
                <a:spcPct val="50000"/>
              </a:spcBef>
            </a:pPr>
            <a:r>
              <a:rPr lang="sv-SE">
                <a:latin typeface="Helvetica Neue" pitchFamily="-96" charset="0"/>
                <a:cs typeface="Arial" charset="0"/>
              </a:rPr>
              <a:t>Statistisk </a:t>
            </a:r>
            <a:r>
              <a:rPr lang="sv-SE" smtClean="0">
                <a:latin typeface="Helvetica Neue" pitchFamily="-96" charset="0"/>
                <a:cs typeface="Arial" charset="0"/>
              </a:rPr>
              <a:t>bibliografi - historik</a:t>
            </a:r>
            <a:r>
              <a:rPr lang="sv-SE" b="1">
                <a:latin typeface="Helvetica Neue" pitchFamily="-96" charset="0"/>
                <a:cs typeface="Arial" charset="0"/>
              </a:rPr>
              <a:t>	</a:t>
            </a:r>
            <a:endParaRPr lang="sv-SE">
              <a:latin typeface="Helvetica 65 Medium" pitchFamily="34" charset="0"/>
              <a:cs typeface="Arial" charset="0"/>
            </a:endParaRPr>
          </a:p>
        </p:txBody>
      </p:sp>
      <p:sp>
        <p:nvSpPr>
          <p:cNvPr id="8200" name="Text Box 8"/>
          <p:cNvSpPr txBox="1">
            <a:spLocks noChangeArrowheads="1"/>
          </p:cNvSpPr>
          <p:nvPr/>
        </p:nvSpPr>
        <p:spPr bwMode="auto">
          <a:xfrm>
            <a:off x="1428728" y="2500306"/>
            <a:ext cx="6022978" cy="3570208"/>
          </a:xfrm>
          <a:prstGeom prst="rect">
            <a:avLst/>
          </a:prstGeom>
          <a:noFill/>
          <a:ln w="9525">
            <a:noFill/>
            <a:miter lim="800000"/>
            <a:headEnd/>
            <a:tailEnd/>
          </a:ln>
        </p:spPr>
        <p:txBody>
          <a:bodyPr wrap="square">
            <a:spAutoFit/>
          </a:bodyPr>
          <a:lstStyle/>
          <a:p>
            <a:pPr marL="457200" indent="-457200">
              <a:spcBef>
                <a:spcPct val="50000"/>
              </a:spcBef>
              <a:buFontTx/>
              <a:buAutoNum type="arabicPlain" startAt="1896"/>
            </a:pPr>
            <a:r>
              <a:rPr lang="sv-SE" sz="2000" smtClean="0">
                <a:latin typeface="+mn-lt"/>
                <a:cs typeface="Arial" charset="0"/>
              </a:rPr>
              <a:t>  Campbell</a:t>
            </a:r>
            <a:r>
              <a:rPr lang="sv-SE" sz="2000">
                <a:latin typeface="+mn-lt"/>
                <a:cs typeface="Arial" charset="0"/>
              </a:rPr>
              <a:t>: Ämnesspridning i publikationer</a:t>
            </a:r>
          </a:p>
          <a:p>
            <a:pPr marL="457200" indent="-457200">
              <a:spcBef>
                <a:spcPct val="50000"/>
              </a:spcBef>
              <a:buFontTx/>
              <a:buAutoNum type="arabicPlain" startAt="1903"/>
            </a:pPr>
            <a:r>
              <a:rPr lang="sv-SE" sz="2000">
                <a:latin typeface="+mn-lt"/>
                <a:cs typeface="Arial" charset="0"/>
              </a:rPr>
              <a:t>  Cattell: Räkning av psykologipublikationer</a:t>
            </a:r>
          </a:p>
          <a:p>
            <a:pPr marL="457200" indent="-457200">
              <a:spcBef>
                <a:spcPct val="50000"/>
              </a:spcBef>
              <a:buFontTx/>
              <a:buAutoNum type="arabicPlain" startAt="1917"/>
            </a:pPr>
            <a:r>
              <a:rPr lang="sv-SE" sz="2000">
                <a:latin typeface="+mn-lt"/>
                <a:cs typeface="Arial" charset="0"/>
              </a:rPr>
              <a:t>  Cole/Eales: Tillväxt av den anatomiska </a:t>
            </a:r>
            <a:r>
              <a:rPr lang="sv-SE" sz="2000" smtClean="0">
                <a:latin typeface="+mn-lt"/>
                <a:cs typeface="Arial" charset="0"/>
              </a:rPr>
              <a:t> </a:t>
            </a:r>
            <a:br>
              <a:rPr lang="sv-SE" sz="2000" smtClean="0">
                <a:latin typeface="+mn-lt"/>
                <a:cs typeface="Arial" charset="0"/>
              </a:rPr>
            </a:br>
            <a:r>
              <a:rPr lang="sv-SE" sz="2000" smtClean="0">
                <a:latin typeface="+mn-lt"/>
                <a:cs typeface="Arial" charset="0"/>
              </a:rPr>
              <a:t>    litteraturen</a:t>
            </a:r>
            <a:endParaRPr lang="sv-SE" sz="2000">
              <a:latin typeface="+mn-lt"/>
              <a:cs typeface="Arial" charset="0"/>
            </a:endParaRPr>
          </a:p>
          <a:p>
            <a:pPr marL="457200" indent="-457200">
              <a:spcBef>
                <a:spcPct val="50000"/>
              </a:spcBef>
            </a:pPr>
            <a:r>
              <a:rPr lang="sv-SE" sz="2000">
                <a:latin typeface="+mn-lt"/>
                <a:cs typeface="Arial" charset="0"/>
              </a:rPr>
              <a:t>1923  Hulme: Statistisk bibliografi som verktyg i </a:t>
            </a:r>
            <a:r>
              <a:rPr lang="sv-SE" sz="2000" smtClean="0">
                <a:latin typeface="+mn-lt"/>
                <a:cs typeface="Arial" charset="0"/>
              </a:rPr>
              <a:t>   	vetenskapshistoriska </a:t>
            </a:r>
            <a:r>
              <a:rPr lang="sv-SE" sz="2000">
                <a:latin typeface="+mn-lt"/>
                <a:cs typeface="Arial" charset="0"/>
              </a:rPr>
              <a:t>sammanhang</a:t>
            </a:r>
          </a:p>
          <a:p>
            <a:pPr marL="457200" indent="-457200">
              <a:spcBef>
                <a:spcPct val="50000"/>
              </a:spcBef>
            </a:pPr>
            <a:r>
              <a:rPr lang="sv-SE" sz="2000">
                <a:latin typeface="+mn-lt"/>
                <a:cs typeface="Arial" charset="0"/>
              </a:rPr>
              <a:t>…</a:t>
            </a:r>
          </a:p>
          <a:p>
            <a:pPr marL="457200" indent="-457200">
              <a:spcBef>
                <a:spcPct val="50000"/>
              </a:spcBef>
            </a:pPr>
            <a:r>
              <a:rPr lang="sv-SE" sz="2000">
                <a:latin typeface="+mn-lt"/>
                <a:cs typeface="Arial" charset="0"/>
              </a:rPr>
              <a:t>1969  Pritchard: Bibliometri som samlingsord</a:t>
            </a:r>
            <a:r>
              <a:rPr lang="sv-SE" sz="1600">
                <a:latin typeface="+mj-lt"/>
                <a:cs typeface="Arial" charset="0"/>
              </a:rPr>
              <a:t/>
            </a:r>
            <a:br>
              <a:rPr lang="sv-SE" sz="1600">
                <a:latin typeface="+mj-lt"/>
                <a:cs typeface="Arial" charset="0"/>
              </a:rPr>
            </a:br>
            <a:r>
              <a:rPr lang="sv-SE" sz="1600">
                <a:latin typeface="+mj-lt"/>
                <a:cs typeface="Arial" charset="0"/>
              </a:rPr>
              <a:t>	</a:t>
            </a:r>
          </a:p>
        </p:txBody>
      </p:sp>
      <p:sp>
        <p:nvSpPr>
          <p:cNvPr id="4" name="TextBox 3"/>
          <p:cNvSpPr txBox="1"/>
          <p:nvPr/>
        </p:nvSpPr>
        <p:spPr>
          <a:xfrm>
            <a:off x="2357422" y="928670"/>
            <a:ext cx="3571900" cy="461665"/>
          </a:xfrm>
          <a:prstGeom prst="rect">
            <a:avLst/>
          </a:prstGeom>
          <a:noFill/>
        </p:spPr>
        <p:txBody>
          <a:bodyPr wrap="square" rtlCol="0">
            <a:spAutoFit/>
          </a:bodyPr>
          <a:lstStyle/>
          <a:p>
            <a:r>
              <a:rPr lang="sv-SE" b="1" smtClean="0"/>
              <a:t>Vad är bibliometri?</a:t>
            </a:r>
            <a:endParaRPr lang="sv-SE"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0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0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alpha val="1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158" y="857232"/>
            <a:ext cx="8072494" cy="685800"/>
          </a:xfrm>
        </p:spPr>
        <p:txBody>
          <a:bodyPr/>
          <a:lstStyle/>
          <a:p>
            <a:pPr algn="ctr"/>
            <a:r>
              <a:rPr lang="sv-SE" smtClean="0"/>
              <a:t>Exempel: 2008 års journal impact factor för JPIM</a:t>
            </a:r>
            <a:endParaRPr lang="sv-SE"/>
          </a:p>
        </p:txBody>
      </p:sp>
      <p:sp>
        <p:nvSpPr>
          <p:cNvPr id="5" name="TextBox 4"/>
          <p:cNvSpPr txBox="1"/>
          <p:nvPr/>
        </p:nvSpPr>
        <p:spPr>
          <a:xfrm>
            <a:off x="142844" y="6215082"/>
            <a:ext cx="5572164" cy="461665"/>
          </a:xfrm>
          <a:prstGeom prst="rect">
            <a:avLst/>
          </a:prstGeom>
          <a:noFill/>
        </p:spPr>
        <p:txBody>
          <a:bodyPr wrap="square" rtlCol="0">
            <a:spAutoFit/>
          </a:bodyPr>
          <a:lstStyle/>
          <a:p>
            <a:r>
              <a:rPr lang="sv-SE" smtClean="0"/>
              <a:t>JIF = A/B (citeringar/antalet artiklar)  </a:t>
            </a:r>
            <a:endParaRPr lang="sv-SE"/>
          </a:p>
        </p:txBody>
      </p:sp>
      <p:sp>
        <p:nvSpPr>
          <p:cNvPr id="6" name="Bent Arrow 5"/>
          <p:cNvSpPr/>
          <p:nvPr/>
        </p:nvSpPr>
        <p:spPr bwMode="auto">
          <a:xfrm>
            <a:off x="357158" y="5429264"/>
            <a:ext cx="785818" cy="642942"/>
          </a:xfrm>
          <a:prstGeom prst="bentArrow">
            <a:avLst>
              <a:gd name="adj1" fmla="val 25000"/>
              <a:gd name="adj2" fmla="val 25000"/>
              <a:gd name="adj3" fmla="val 25000"/>
              <a:gd name="adj4" fmla="val 75000"/>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400" b="0" i="0" u="none" strike="noStrike" cap="none" normalizeH="0" baseline="0" smtClean="0">
              <a:ln>
                <a:noFill/>
              </a:ln>
              <a:solidFill>
                <a:srgbClr val="003777"/>
              </a:solidFill>
              <a:effectLst/>
              <a:latin typeface="Arial" charset="0"/>
            </a:endParaRPr>
          </a:p>
        </p:txBody>
      </p:sp>
      <p:sp>
        <p:nvSpPr>
          <p:cNvPr id="8" name="Freeform 7"/>
          <p:cNvSpPr/>
          <p:nvPr/>
        </p:nvSpPr>
        <p:spPr bwMode="auto">
          <a:xfrm>
            <a:off x="856660" y="5324475"/>
            <a:ext cx="2858084" cy="819150"/>
          </a:xfrm>
          <a:custGeom>
            <a:avLst/>
            <a:gdLst>
              <a:gd name="connsiteX0" fmla="*/ 590 w 2987540"/>
              <a:gd name="connsiteY0" fmla="*/ 819150 h 819150"/>
              <a:gd name="connsiteX1" fmla="*/ 29165 w 2987540"/>
              <a:gd name="connsiteY1" fmla="*/ 628650 h 819150"/>
              <a:gd name="connsiteX2" fmla="*/ 95840 w 2987540"/>
              <a:gd name="connsiteY2" fmla="*/ 542925 h 819150"/>
              <a:gd name="connsiteX3" fmla="*/ 181565 w 2987540"/>
              <a:gd name="connsiteY3" fmla="*/ 495300 h 819150"/>
              <a:gd name="connsiteX4" fmla="*/ 210140 w 2987540"/>
              <a:gd name="connsiteY4" fmla="*/ 476250 h 819150"/>
              <a:gd name="connsiteX5" fmla="*/ 267290 w 2987540"/>
              <a:gd name="connsiteY5" fmla="*/ 457200 h 819150"/>
              <a:gd name="connsiteX6" fmla="*/ 333965 w 2987540"/>
              <a:gd name="connsiteY6" fmla="*/ 438150 h 819150"/>
              <a:gd name="connsiteX7" fmla="*/ 410165 w 2987540"/>
              <a:gd name="connsiteY7" fmla="*/ 419100 h 819150"/>
              <a:gd name="connsiteX8" fmla="*/ 610190 w 2987540"/>
              <a:gd name="connsiteY8" fmla="*/ 409575 h 819150"/>
              <a:gd name="connsiteX9" fmla="*/ 905465 w 2987540"/>
              <a:gd name="connsiteY9" fmla="*/ 390525 h 819150"/>
              <a:gd name="connsiteX10" fmla="*/ 1095965 w 2987540"/>
              <a:gd name="connsiteY10" fmla="*/ 381000 h 819150"/>
              <a:gd name="connsiteX11" fmla="*/ 1134065 w 2987540"/>
              <a:gd name="connsiteY11" fmla="*/ 371475 h 819150"/>
              <a:gd name="connsiteX12" fmla="*/ 1143590 w 2987540"/>
              <a:gd name="connsiteY12" fmla="*/ 342900 h 819150"/>
              <a:gd name="connsiteX13" fmla="*/ 1124540 w 2987540"/>
              <a:gd name="connsiteY13" fmla="*/ 266700 h 819150"/>
              <a:gd name="connsiteX14" fmla="*/ 1143590 w 2987540"/>
              <a:gd name="connsiteY14" fmla="*/ 142875 h 819150"/>
              <a:gd name="connsiteX15" fmla="*/ 1181690 w 2987540"/>
              <a:gd name="connsiteY15" fmla="*/ 85725 h 819150"/>
              <a:gd name="connsiteX16" fmla="*/ 1238840 w 2987540"/>
              <a:gd name="connsiteY16" fmla="*/ 47625 h 819150"/>
              <a:gd name="connsiteX17" fmla="*/ 1324565 w 2987540"/>
              <a:gd name="connsiteY17" fmla="*/ 28575 h 819150"/>
              <a:gd name="connsiteX18" fmla="*/ 1381715 w 2987540"/>
              <a:gd name="connsiteY18" fmla="*/ 19050 h 819150"/>
              <a:gd name="connsiteX19" fmla="*/ 1591265 w 2987540"/>
              <a:gd name="connsiteY19" fmla="*/ 0 h 819150"/>
              <a:gd name="connsiteX20" fmla="*/ 1762715 w 2987540"/>
              <a:gd name="connsiteY20" fmla="*/ 9525 h 819150"/>
              <a:gd name="connsiteX21" fmla="*/ 2372315 w 2987540"/>
              <a:gd name="connsiteY21" fmla="*/ 28575 h 819150"/>
              <a:gd name="connsiteX22" fmla="*/ 2534240 w 2987540"/>
              <a:gd name="connsiteY22" fmla="*/ 38100 h 819150"/>
              <a:gd name="connsiteX23" fmla="*/ 2667590 w 2987540"/>
              <a:gd name="connsiteY23" fmla="*/ 57150 h 819150"/>
              <a:gd name="connsiteX24" fmla="*/ 2772365 w 2987540"/>
              <a:gd name="connsiteY24" fmla="*/ 85725 h 819150"/>
              <a:gd name="connsiteX25" fmla="*/ 2819990 w 2987540"/>
              <a:gd name="connsiteY25" fmla="*/ 104775 h 819150"/>
              <a:gd name="connsiteX26" fmla="*/ 2905715 w 2987540"/>
              <a:gd name="connsiteY26" fmla="*/ 152400 h 819150"/>
              <a:gd name="connsiteX27" fmla="*/ 2934290 w 2987540"/>
              <a:gd name="connsiteY27" fmla="*/ 219075 h 819150"/>
              <a:gd name="connsiteX28" fmla="*/ 2953340 w 2987540"/>
              <a:gd name="connsiteY28" fmla="*/ 257175 h 819150"/>
              <a:gd name="connsiteX29" fmla="*/ 2972390 w 2987540"/>
              <a:gd name="connsiteY29" fmla="*/ 304800 h 819150"/>
              <a:gd name="connsiteX30" fmla="*/ 2972390 w 2987540"/>
              <a:gd name="connsiteY30" fmla="*/ 514350 h 819150"/>
              <a:gd name="connsiteX31" fmla="*/ 2962865 w 2987540"/>
              <a:gd name="connsiteY31" fmla="*/ 542925 h 819150"/>
              <a:gd name="connsiteX32" fmla="*/ 2924765 w 2987540"/>
              <a:gd name="connsiteY32" fmla="*/ 609600 h 819150"/>
              <a:gd name="connsiteX33" fmla="*/ 2886665 w 2987540"/>
              <a:gd name="connsiteY33" fmla="*/ 638175 h 819150"/>
              <a:gd name="connsiteX34" fmla="*/ 2839040 w 2987540"/>
              <a:gd name="connsiteY34" fmla="*/ 657225 h 819150"/>
              <a:gd name="connsiteX35" fmla="*/ 2772365 w 2987540"/>
              <a:gd name="connsiteY35" fmla="*/ 695325 h 819150"/>
              <a:gd name="connsiteX36" fmla="*/ 2677115 w 2987540"/>
              <a:gd name="connsiteY36" fmla="*/ 714375 h 819150"/>
              <a:gd name="connsiteX37" fmla="*/ 2496140 w 2987540"/>
              <a:gd name="connsiteY37" fmla="*/ 742950 h 819150"/>
              <a:gd name="connsiteX38" fmla="*/ 2029415 w 2987540"/>
              <a:gd name="connsiteY38" fmla="*/ 733425 h 819150"/>
              <a:gd name="connsiteX39" fmla="*/ 1934165 w 2987540"/>
              <a:gd name="connsiteY39" fmla="*/ 714375 h 819150"/>
              <a:gd name="connsiteX40" fmla="*/ 1829390 w 2987540"/>
              <a:gd name="connsiteY40" fmla="*/ 704850 h 819150"/>
              <a:gd name="connsiteX41" fmla="*/ 1734140 w 2987540"/>
              <a:gd name="connsiteY41" fmla="*/ 676275 h 819150"/>
              <a:gd name="connsiteX42" fmla="*/ 1705565 w 2987540"/>
              <a:gd name="connsiteY42" fmla="*/ 657225 h 819150"/>
              <a:gd name="connsiteX43" fmla="*/ 1667465 w 2987540"/>
              <a:gd name="connsiteY43" fmla="*/ 647700 h 819150"/>
              <a:gd name="connsiteX44" fmla="*/ 1543640 w 2987540"/>
              <a:gd name="connsiteY44" fmla="*/ 619125 h 819150"/>
              <a:gd name="connsiteX45" fmla="*/ 1457915 w 2987540"/>
              <a:gd name="connsiteY45" fmla="*/ 590550 h 819150"/>
              <a:gd name="connsiteX46" fmla="*/ 1429340 w 2987540"/>
              <a:gd name="connsiteY46" fmla="*/ 581025 h 819150"/>
              <a:gd name="connsiteX47" fmla="*/ 1372190 w 2987540"/>
              <a:gd name="connsiteY47" fmla="*/ 552450 h 819150"/>
              <a:gd name="connsiteX48" fmla="*/ 1229315 w 2987540"/>
              <a:gd name="connsiteY48" fmla="*/ 523875 h 819150"/>
              <a:gd name="connsiteX49" fmla="*/ 1153115 w 2987540"/>
              <a:gd name="connsiteY49" fmla="*/ 504825 h 819150"/>
              <a:gd name="connsiteX50" fmla="*/ 1124540 w 2987540"/>
              <a:gd name="connsiteY50" fmla="*/ 485775 h 819150"/>
              <a:gd name="connsiteX51" fmla="*/ 1095965 w 2987540"/>
              <a:gd name="connsiteY51" fmla="*/ 428625 h 819150"/>
              <a:gd name="connsiteX52" fmla="*/ 1095965 w 2987540"/>
              <a:gd name="connsiteY52" fmla="*/ 400050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987540" h="819150">
                <a:moveTo>
                  <a:pt x="590" y="819150"/>
                </a:moveTo>
                <a:cubicBezTo>
                  <a:pt x="2720" y="789335"/>
                  <a:pt x="0" y="672398"/>
                  <a:pt x="29165" y="628650"/>
                </a:cubicBezTo>
                <a:cubicBezTo>
                  <a:pt x="51326" y="595408"/>
                  <a:pt x="64849" y="567029"/>
                  <a:pt x="95840" y="542925"/>
                </a:cubicBezTo>
                <a:cubicBezTo>
                  <a:pt x="203957" y="458834"/>
                  <a:pt x="112583" y="529791"/>
                  <a:pt x="181565" y="495300"/>
                </a:cubicBezTo>
                <a:cubicBezTo>
                  <a:pt x="191804" y="490180"/>
                  <a:pt x="199679" y="480899"/>
                  <a:pt x="210140" y="476250"/>
                </a:cubicBezTo>
                <a:cubicBezTo>
                  <a:pt x="228490" y="468095"/>
                  <a:pt x="248240" y="463550"/>
                  <a:pt x="267290" y="457200"/>
                </a:cubicBezTo>
                <a:cubicBezTo>
                  <a:pt x="335803" y="434362"/>
                  <a:pt x="250244" y="462070"/>
                  <a:pt x="333965" y="438150"/>
                </a:cubicBezTo>
                <a:cubicBezTo>
                  <a:pt x="366909" y="428737"/>
                  <a:pt x="370415" y="422158"/>
                  <a:pt x="410165" y="419100"/>
                </a:cubicBezTo>
                <a:cubicBezTo>
                  <a:pt x="476719" y="413980"/>
                  <a:pt x="543515" y="412750"/>
                  <a:pt x="610190" y="409575"/>
                </a:cubicBezTo>
                <a:cubicBezTo>
                  <a:pt x="747973" y="386611"/>
                  <a:pt x="638682" y="402382"/>
                  <a:pt x="905465" y="390525"/>
                </a:cubicBezTo>
                <a:lnTo>
                  <a:pt x="1095965" y="381000"/>
                </a:lnTo>
                <a:cubicBezTo>
                  <a:pt x="1108665" y="377825"/>
                  <a:pt x="1123843" y="379653"/>
                  <a:pt x="1134065" y="371475"/>
                </a:cubicBezTo>
                <a:cubicBezTo>
                  <a:pt x="1141905" y="365203"/>
                  <a:pt x="1143590" y="352940"/>
                  <a:pt x="1143590" y="342900"/>
                </a:cubicBezTo>
                <a:cubicBezTo>
                  <a:pt x="1143590" y="319912"/>
                  <a:pt x="1132056" y="289249"/>
                  <a:pt x="1124540" y="266700"/>
                </a:cubicBezTo>
                <a:cubicBezTo>
                  <a:pt x="1125941" y="252687"/>
                  <a:pt x="1126845" y="173016"/>
                  <a:pt x="1143590" y="142875"/>
                </a:cubicBezTo>
                <a:cubicBezTo>
                  <a:pt x="1154709" y="122861"/>
                  <a:pt x="1162640" y="98425"/>
                  <a:pt x="1181690" y="85725"/>
                </a:cubicBezTo>
                <a:cubicBezTo>
                  <a:pt x="1200740" y="73025"/>
                  <a:pt x="1216628" y="53178"/>
                  <a:pt x="1238840" y="47625"/>
                </a:cubicBezTo>
                <a:cubicBezTo>
                  <a:pt x="1279609" y="37433"/>
                  <a:pt x="1280226" y="36637"/>
                  <a:pt x="1324565" y="28575"/>
                </a:cubicBezTo>
                <a:cubicBezTo>
                  <a:pt x="1343566" y="25120"/>
                  <a:pt x="1362551" y="21445"/>
                  <a:pt x="1381715" y="19050"/>
                </a:cubicBezTo>
                <a:cubicBezTo>
                  <a:pt x="1435032" y="12385"/>
                  <a:pt x="1540992" y="4189"/>
                  <a:pt x="1591265" y="0"/>
                </a:cubicBezTo>
                <a:lnTo>
                  <a:pt x="1762715" y="9525"/>
                </a:lnTo>
                <a:cubicBezTo>
                  <a:pt x="2135042" y="23575"/>
                  <a:pt x="2029024" y="13649"/>
                  <a:pt x="2372315" y="28575"/>
                </a:cubicBezTo>
                <a:cubicBezTo>
                  <a:pt x="2426332" y="30924"/>
                  <a:pt x="2480331" y="33953"/>
                  <a:pt x="2534240" y="38100"/>
                </a:cubicBezTo>
                <a:cubicBezTo>
                  <a:pt x="2586501" y="42120"/>
                  <a:pt x="2619676" y="46093"/>
                  <a:pt x="2667590" y="57150"/>
                </a:cubicBezTo>
                <a:cubicBezTo>
                  <a:pt x="2701834" y="65052"/>
                  <a:pt x="2738777" y="73129"/>
                  <a:pt x="2772365" y="85725"/>
                </a:cubicBezTo>
                <a:cubicBezTo>
                  <a:pt x="2788374" y="91728"/>
                  <a:pt x="2804980" y="96588"/>
                  <a:pt x="2819990" y="104775"/>
                </a:cubicBezTo>
                <a:cubicBezTo>
                  <a:pt x="2922925" y="160921"/>
                  <a:pt x="2839005" y="130163"/>
                  <a:pt x="2905715" y="152400"/>
                </a:cubicBezTo>
                <a:cubicBezTo>
                  <a:pt x="2944321" y="210308"/>
                  <a:pt x="2907930" y="148781"/>
                  <a:pt x="2934290" y="219075"/>
                </a:cubicBezTo>
                <a:cubicBezTo>
                  <a:pt x="2939276" y="232370"/>
                  <a:pt x="2947573" y="244200"/>
                  <a:pt x="2953340" y="257175"/>
                </a:cubicBezTo>
                <a:cubicBezTo>
                  <a:pt x="2960284" y="272799"/>
                  <a:pt x="2966040" y="288925"/>
                  <a:pt x="2972390" y="304800"/>
                </a:cubicBezTo>
                <a:cubicBezTo>
                  <a:pt x="2986722" y="405122"/>
                  <a:pt x="2987540" y="377997"/>
                  <a:pt x="2972390" y="514350"/>
                </a:cubicBezTo>
                <a:cubicBezTo>
                  <a:pt x="2971281" y="524329"/>
                  <a:pt x="2966820" y="533697"/>
                  <a:pt x="2962865" y="542925"/>
                </a:cubicBezTo>
                <a:cubicBezTo>
                  <a:pt x="2957262" y="555999"/>
                  <a:pt x="2936722" y="597643"/>
                  <a:pt x="2924765" y="609600"/>
                </a:cubicBezTo>
                <a:cubicBezTo>
                  <a:pt x="2913540" y="620825"/>
                  <a:pt x="2900542" y="630465"/>
                  <a:pt x="2886665" y="638175"/>
                </a:cubicBezTo>
                <a:cubicBezTo>
                  <a:pt x="2871719" y="646478"/>
                  <a:pt x="2854333" y="649579"/>
                  <a:pt x="2839040" y="657225"/>
                </a:cubicBezTo>
                <a:cubicBezTo>
                  <a:pt x="2783770" y="684860"/>
                  <a:pt x="2839161" y="670277"/>
                  <a:pt x="2772365" y="695325"/>
                </a:cubicBezTo>
                <a:cubicBezTo>
                  <a:pt x="2750622" y="703478"/>
                  <a:pt x="2695405" y="711632"/>
                  <a:pt x="2677115" y="714375"/>
                </a:cubicBezTo>
                <a:cubicBezTo>
                  <a:pt x="2506399" y="739982"/>
                  <a:pt x="2595488" y="723080"/>
                  <a:pt x="2496140" y="742950"/>
                </a:cubicBezTo>
                <a:cubicBezTo>
                  <a:pt x="2340565" y="739775"/>
                  <a:pt x="2184822" y="741327"/>
                  <a:pt x="2029415" y="733425"/>
                </a:cubicBezTo>
                <a:cubicBezTo>
                  <a:pt x="1997078" y="731781"/>
                  <a:pt x="1966411" y="717306"/>
                  <a:pt x="1934165" y="714375"/>
                </a:cubicBezTo>
                <a:lnTo>
                  <a:pt x="1829390" y="704850"/>
                </a:lnTo>
                <a:cubicBezTo>
                  <a:pt x="1759821" y="681660"/>
                  <a:pt x="1791721" y="690670"/>
                  <a:pt x="1734140" y="676275"/>
                </a:cubicBezTo>
                <a:cubicBezTo>
                  <a:pt x="1724615" y="669925"/>
                  <a:pt x="1716087" y="661734"/>
                  <a:pt x="1705565" y="657225"/>
                </a:cubicBezTo>
                <a:cubicBezTo>
                  <a:pt x="1693533" y="652068"/>
                  <a:pt x="1680244" y="650540"/>
                  <a:pt x="1667465" y="647700"/>
                </a:cubicBezTo>
                <a:cubicBezTo>
                  <a:pt x="1622129" y="637625"/>
                  <a:pt x="1590324" y="634686"/>
                  <a:pt x="1543640" y="619125"/>
                </a:cubicBezTo>
                <a:lnTo>
                  <a:pt x="1457915" y="590550"/>
                </a:lnTo>
                <a:cubicBezTo>
                  <a:pt x="1448390" y="587375"/>
                  <a:pt x="1438320" y="585515"/>
                  <a:pt x="1429340" y="581025"/>
                </a:cubicBezTo>
                <a:cubicBezTo>
                  <a:pt x="1410290" y="571500"/>
                  <a:pt x="1392519" y="558803"/>
                  <a:pt x="1372190" y="552450"/>
                </a:cubicBezTo>
                <a:cubicBezTo>
                  <a:pt x="1334090" y="540544"/>
                  <a:pt x="1272177" y="534591"/>
                  <a:pt x="1229315" y="523875"/>
                </a:cubicBezTo>
                <a:lnTo>
                  <a:pt x="1153115" y="504825"/>
                </a:lnTo>
                <a:cubicBezTo>
                  <a:pt x="1143590" y="498475"/>
                  <a:pt x="1132635" y="493870"/>
                  <a:pt x="1124540" y="485775"/>
                </a:cubicBezTo>
                <a:cubicBezTo>
                  <a:pt x="1111375" y="472610"/>
                  <a:pt x="1099064" y="447218"/>
                  <a:pt x="1095965" y="428625"/>
                </a:cubicBezTo>
                <a:cubicBezTo>
                  <a:pt x="1094399" y="419230"/>
                  <a:pt x="1095965" y="409575"/>
                  <a:pt x="1095965" y="400050"/>
                </a:cubicBezTo>
              </a:path>
            </a:pathLst>
          </a:cu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400" b="0" i="0" u="none" strike="noStrike" cap="none" normalizeH="0" baseline="0" smtClean="0">
              <a:ln>
                <a:noFill/>
              </a:ln>
              <a:solidFill>
                <a:srgbClr val="003777"/>
              </a:solidFill>
              <a:effectLst/>
              <a:latin typeface="Arial" charset="0"/>
            </a:endParaRPr>
          </a:p>
        </p:txBody>
      </p:sp>
      <p:sp>
        <p:nvSpPr>
          <p:cNvPr id="9" name="Freeform 8"/>
          <p:cNvSpPr/>
          <p:nvPr/>
        </p:nvSpPr>
        <p:spPr bwMode="auto">
          <a:xfrm>
            <a:off x="571500" y="5334000"/>
            <a:ext cx="3188316" cy="762000"/>
          </a:xfrm>
          <a:custGeom>
            <a:avLst/>
            <a:gdLst>
              <a:gd name="connsiteX0" fmla="*/ 0 w 3188316"/>
              <a:gd name="connsiteY0" fmla="*/ 762000 h 762000"/>
              <a:gd name="connsiteX1" fmla="*/ 9525 w 3188316"/>
              <a:gd name="connsiteY1" fmla="*/ 552450 h 762000"/>
              <a:gd name="connsiteX2" fmla="*/ 19050 w 3188316"/>
              <a:gd name="connsiteY2" fmla="*/ 523875 h 762000"/>
              <a:gd name="connsiteX3" fmla="*/ 38100 w 3188316"/>
              <a:gd name="connsiteY3" fmla="*/ 495300 h 762000"/>
              <a:gd name="connsiteX4" fmla="*/ 85725 w 3188316"/>
              <a:gd name="connsiteY4" fmla="*/ 409575 h 762000"/>
              <a:gd name="connsiteX5" fmla="*/ 142875 w 3188316"/>
              <a:gd name="connsiteY5" fmla="*/ 371475 h 762000"/>
              <a:gd name="connsiteX6" fmla="*/ 257175 w 3188316"/>
              <a:gd name="connsiteY6" fmla="*/ 352425 h 762000"/>
              <a:gd name="connsiteX7" fmla="*/ 666750 w 3188316"/>
              <a:gd name="connsiteY7" fmla="*/ 352425 h 762000"/>
              <a:gd name="connsiteX8" fmla="*/ 723900 w 3188316"/>
              <a:gd name="connsiteY8" fmla="*/ 342900 h 762000"/>
              <a:gd name="connsiteX9" fmla="*/ 790575 w 3188316"/>
              <a:gd name="connsiteY9" fmla="*/ 333375 h 762000"/>
              <a:gd name="connsiteX10" fmla="*/ 1257300 w 3188316"/>
              <a:gd name="connsiteY10" fmla="*/ 314325 h 762000"/>
              <a:gd name="connsiteX11" fmla="*/ 1400175 w 3188316"/>
              <a:gd name="connsiteY11" fmla="*/ 304800 h 762000"/>
              <a:gd name="connsiteX12" fmla="*/ 1428750 w 3188316"/>
              <a:gd name="connsiteY12" fmla="*/ 238125 h 762000"/>
              <a:gd name="connsiteX13" fmla="*/ 1457325 w 3188316"/>
              <a:gd name="connsiteY13" fmla="*/ 171450 h 762000"/>
              <a:gd name="connsiteX14" fmla="*/ 1495425 w 3188316"/>
              <a:gd name="connsiteY14" fmla="*/ 114300 h 762000"/>
              <a:gd name="connsiteX15" fmla="*/ 1562100 w 3188316"/>
              <a:gd name="connsiteY15" fmla="*/ 57150 h 762000"/>
              <a:gd name="connsiteX16" fmla="*/ 1590675 w 3188316"/>
              <a:gd name="connsiteY16" fmla="*/ 38100 h 762000"/>
              <a:gd name="connsiteX17" fmla="*/ 1647825 w 3188316"/>
              <a:gd name="connsiteY17" fmla="*/ 19050 h 762000"/>
              <a:gd name="connsiteX18" fmla="*/ 1676400 w 3188316"/>
              <a:gd name="connsiteY18" fmla="*/ 9525 h 762000"/>
              <a:gd name="connsiteX19" fmla="*/ 1771650 w 3188316"/>
              <a:gd name="connsiteY19" fmla="*/ 0 h 762000"/>
              <a:gd name="connsiteX20" fmla="*/ 2524125 w 3188316"/>
              <a:gd name="connsiteY20" fmla="*/ 9525 h 762000"/>
              <a:gd name="connsiteX21" fmla="*/ 2647950 w 3188316"/>
              <a:gd name="connsiteY21" fmla="*/ 19050 h 762000"/>
              <a:gd name="connsiteX22" fmla="*/ 2733675 w 3188316"/>
              <a:gd name="connsiteY22" fmla="*/ 28575 h 762000"/>
              <a:gd name="connsiteX23" fmla="*/ 2838450 w 3188316"/>
              <a:gd name="connsiteY23" fmla="*/ 47625 h 762000"/>
              <a:gd name="connsiteX24" fmla="*/ 2905125 w 3188316"/>
              <a:gd name="connsiteY24" fmla="*/ 76200 h 762000"/>
              <a:gd name="connsiteX25" fmla="*/ 2962275 w 3188316"/>
              <a:gd name="connsiteY25" fmla="*/ 104775 h 762000"/>
              <a:gd name="connsiteX26" fmla="*/ 2990850 w 3188316"/>
              <a:gd name="connsiteY26" fmla="*/ 114300 h 762000"/>
              <a:gd name="connsiteX27" fmla="*/ 3038475 w 3188316"/>
              <a:gd name="connsiteY27" fmla="*/ 133350 h 762000"/>
              <a:gd name="connsiteX28" fmla="*/ 3076575 w 3188316"/>
              <a:gd name="connsiteY28" fmla="*/ 152400 h 762000"/>
              <a:gd name="connsiteX29" fmla="*/ 3133725 w 3188316"/>
              <a:gd name="connsiteY29" fmla="*/ 209550 h 762000"/>
              <a:gd name="connsiteX30" fmla="*/ 3162300 w 3188316"/>
              <a:gd name="connsiteY30" fmla="*/ 238125 h 762000"/>
              <a:gd name="connsiteX31" fmla="*/ 3171825 w 3188316"/>
              <a:gd name="connsiteY31" fmla="*/ 352425 h 762000"/>
              <a:gd name="connsiteX32" fmla="*/ 3152775 w 3188316"/>
              <a:gd name="connsiteY32" fmla="*/ 409575 h 762000"/>
              <a:gd name="connsiteX33" fmla="*/ 3124200 w 3188316"/>
              <a:gd name="connsiteY33" fmla="*/ 419100 h 762000"/>
              <a:gd name="connsiteX34" fmla="*/ 3086100 w 3188316"/>
              <a:gd name="connsiteY34" fmla="*/ 438150 h 762000"/>
              <a:gd name="connsiteX35" fmla="*/ 3038475 w 3188316"/>
              <a:gd name="connsiteY35" fmla="*/ 447675 h 762000"/>
              <a:gd name="connsiteX36" fmla="*/ 3000375 w 3188316"/>
              <a:gd name="connsiteY36" fmla="*/ 457200 h 762000"/>
              <a:gd name="connsiteX37" fmla="*/ 2581275 w 3188316"/>
              <a:gd name="connsiteY37" fmla="*/ 476250 h 762000"/>
              <a:gd name="connsiteX38" fmla="*/ 2114550 w 3188316"/>
              <a:gd name="connsiteY38" fmla="*/ 466725 h 762000"/>
              <a:gd name="connsiteX39" fmla="*/ 2009775 w 3188316"/>
              <a:gd name="connsiteY39" fmla="*/ 457200 h 762000"/>
              <a:gd name="connsiteX40" fmla="*/ 1743075 w 3188316"/>
              <a:gd name="connsiteY40" fmla="*/ 447675 h 762000"/>
              <a:gd name="connsiteX41" fmla="*/ 1524000 w 3188316"/>
              <a:gd name="connsiteY41" fmla="*/ 438150 h 762000"/>
              <a:gd name="connsiteX42" fmla="*/ 1495425 w 3188316"/>
              <a:gd name="connsiteY42" fmla="*/ 419100 h 762000"/>
              <a:gd name="connsiteX43" fmla="*/ 1476375 w 3188316"/>
              <a:gd name="connsiteY43" fmla="*/ 390525 h 762000"/>
              <a:gd name="connsiteX44" fmla="*/ 1390650 w 3188316"/>
              <a:gd name="connsiteY44" fmla="*/ 342900 h 762000"/>
              <a:gd name="connsiteX45" fmla="*/ 1362075 w 3188316"/>
              <a:gd name="connsiteY45" fmla="*/ 323850 h 762000"/>
              <a:gd name="connsiteX46" fmla="*/ 1295400 w 3188316"/>
              <a:gd name="connsiteY46" fmla="*/ 31432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188316" h="762000">
                <a:moveTo>
                  <a:pt x="0" y="762000"/>
                </a:moveTo>
                <a:cubicBezTo>
                  <a:pt x="3175" y="692150"/>
                  <a:pt x="3949" y="622149"/>
                  <a:pt x="9525" y="552450"/>
                </a:cubicBezTo>
                <a:cubicBezTo>
                  <a:pt x="10326" y="542442"/>
                  <a:pt x="14560" y="532855"/>
                  <a:pt x="19050" y="523875"/>
                </a:cubicBezTo>
                <a:cubicBezTo>
                  <a:pt x="24170" y="513636"/>
                  <a:pt x="32980" y="505539"/>
                  <a:pt x="38100" y="495300"/>
                </a:cubicBezTo>
                <a:cubicBezTo>
                  <a:pt x="55470" y="460560"/>
                  <a:pt x="40676" y="439608"/>
                  <a:pt x="85725" y="409575"/>
                </a:cubicBezTo>
                <a:cubicBezTo>
                  <a:pt x="104775" y="396875"/>
                  <a:pt x="120291" y="375239"/>
                  <a:pt x="142875" y="371475"/>
                </a:cubicBezTo>
                <a:lnTo>
                  <a:pt x="257175" y="352425"/>
                </a:lnTo>
                <a:cubicBezTo>
                  <a:pt x="464495" y="363943"/>
                  <a:pt x="431730" y="367588"/>
                  <a:pt x="666750" y="352425"/>
                </a:cubicBezTo>
                <a:cubicBezTo>
                  <a:pt x="686023" y="351182"/>
                  <a:pt x="704812" y="345837"/>
                  <a:pt x="723900" y="342900"/>
                </a:cubicBezTo>
                <a:cubicBezTo>
                  <a:pt x="746090" y="339486"/>
                  <a:pt x="768196" y="335165"/>
                  <a:pt x="790575" y="333375"/>
                </a:cubicBezTo>
                <a:cubicBezTo>
                  <a:pt x="922222" y="322843"/>
                  <a:pt x="1142461" y="318029"/>
                  <a:pt x="1257300" y="314325"/>
                </a:cubicBezTo>
                <a:cubicBezTo>
                  <a:pt x="1304925" y="311150"/>
                  <a:pt x="1353713" y="315732"/>
                  <a:pt x="1400175" y="304800"/>
                </a:cubicBezTo>
                <a:cubicBezTo>
                  <a:pt x="1417941" y="300620"/>
                  <a:pt x="1426220" y="246979"/>
                  <a:pt x="1428750" y="238125"/>
                </a:cubicBezTo>
                <a:cubicBezTo>
                  <a:pt x="1435916" y="213043"/>
                  <a:pt x="1443470" y="194541"/>
                  <a:pt x="1457325" y="171450"/>
                </a:cubicBezTo>
                <a:cubicBezTo>
                  <a:pt x="1469105" y="151817"/>
                  <a:pt x="1479236" y="130489"/>
                  <a:pt x="1495425" y="114300"/>
                </a:cubicBezTo>
                <a:cubicBezTo>
                  <a:pt x="1530041" y="79684"/>
                  <a:pt x="1519333" y="87698"/>
                  <a:pt x="1562100" y="57150"/>
                </a:cubicBezTo>
                <a:cubicBezTo>
                  <a:pt x="1571415" y="50496"/>
                  <a:pt x="1580214" y="42749"/>
                  <a:pt x="1590675" y="38100"/>
                </a:cubicBezTo>
                <a:cubicBezTo>
                  <a:pt x="1609025" y="29945"/>
                  <a:pt x="1628775" y="25400"/>
                  <a:pt x="1647825" y="19050"/>
                </a:cubicBezTo>
                <a:cubicBezTo>
                  <a:pt x="1657350" y="15875"/>
                  <a:pt x="1666410" y="10524"/>
                  <a:pt x="1676400" y="9525"/>
                </a:cubicBezTo>
                <a:lnTo>
                  <a:pt x="1771650" y="0"/>
                </a:lnTo>
                <a:lnTo>
                  <a:pt x="2524125" y="9525"/>
                </a:lnTo>
                <a:cubicBezTo>
                  <a:pt x="2565512" y="10425"/>
                  <a:pt x="2606723" y="15302"/>
                  <a:pt x="2647950" y="19050"/>
                </a:cubicBezTo>
                <a:cubicBezTo>
                  <a:pt x="2676583" y="21653"/>
                  <a:pt x="2705176" y="24775"/>
                  <a:pt x="2733675" y="28575"/>
                </a:cubicBezTo>
                <a:cubicBezTo>
                  <a:pt x="2770235" y="33450"/>
                  <a:pt x="2802534" y="40442"/>
                  <a:pt x="2838450" y="47625"/>
                </a:cubicBezTo>
                <a:cubicBezTo>
                  <a:pt x="2902121" y="90072"/>
                  <a:pt x="2828241" y="45446"/>
                  <a:pt x="2905125" y="76200"/>
                </a:cubicBezTo>
                <a:cubicBezTo>
                  <a:pt x="2924900" y="84110"/>
                  <a:pt x="2942812" y="96125"/>
                  <a:pt x="2962275" y="104775"/>
                </a:cubicBezTo>
                <a:cubicBezTo>
                  <a:pt x="2971450" y="108853"/>
                  <a:pt x="2981449" y="110775"/>
                  <a:pt x="2990850" y="114300"/>
                </a:cubicBezTo>
                <a:cubicBezTo>
                  <a:pt x="3006859" y="120303"/>
                  <a:pt x="3022851" y="126406"/>
                  <a:pt x="3038475" y="133350"/>
                </a:cubicBezTo>
                <a:cubicBezTo>
                  <a:pt x="3051450" y="139117"/>
                  <a:pt x="3065487" y="143530"/>
                  <a:pt x="3076575" y="152400"/>
                </a:cubicBezTo>
                <a:cubicBezTo>
                  <a:pt x="3097612" y="169230"/>
                  <a:pt x="3114675" y="190500"/>
                  <a:pt x="3133725" y="209550"/>
                </a:cubicBezTo>
                <a:lnTo>
                  <a:pt x="3162300" y="238125"/>
                </a:lnTo>
                <a:cubicBezTo>
                  <a:pt x="3183647" y="302166"/>
                  <a:pt x="3188316" y="286462"/>
                  <a:pt x="3171825" y="352425"/>
                </a:cubicBezTo>
                <a:cubicBezTo>
                  <a:pt x="3166955" y="371906"/>
                  <a:pt x="3171825" y="403225"/>
                  <a:pt x="3152775" y="409575"/>
                </a:cubicBezTo>
                <a:cubicBezTo>
                  <a:pt x="3143250" y="412750"/>
                  <a:pt x="3133428" y="415145"/>
                  <a:pt x="3124200" y="419100"/>
                </a:cubicBezTo>
                <a:cubicBezTo>
                  <a:pt x="3111149" y="424693"/>
                  <a:pt x="3099570" y="433660"/>
                  <a:pt x="3086100" y="438150"/>
                </a:cubicBezTo>
                <a:cubicBezTo>
                  <a:pt x="3070741" y="443270"/>
                  <a:pt x="3054279" y="444163"/>
                  <a:pt x="3038475" y="447675"/>
                </a:cubicBezTo>
                <a:cubicBezTo>
                  <a:pt x="3025696" y="450515"/>
                  <a:pt x="3013440" y="456383"/>
                  <a:pt x="3000375" y="457200"/>
                </a:cubicBezTo>
                <a:cubicBezTo>
                  <a:pt x="2860803" y="465923"/>
                  <a:pt x="2581275" y="476250"/>
                  <a:pt x="2581275" y="476250"/>
                </a:cubicBezTo>
                <a:lnTo>
                  <a:pt x="2114550" y="466725"/>
                </a:lnTo>
                <a:cubicBezTo>
                  <a:pt x="2079500" y="465557"/>
                  <a:pt x="2044798" y="458996"/>
                  <a:pt x="2009775" y="457200"/>
                </a:cubicBezTo>
                <a:cubicBezTo>
                  <a:pt x="1920935" y="452644"/>
                  <a:pt x="1831963" y="451161"/>
                  <a:pt x="1743075" y="447675"/>
                </a:cubicBezTo>
                <a:lnTo>
                  <a:pt x="1524000" y="438150"/>
                </a:lnTo>
                <a:cubicBezTo>
                  <a:pt x="1514475" y="431800"/>
                  <a:pt x="1503520" y="427195"/>
                  <a:pt x="1495425" y="419100"/>
                </a:cubicBezTo>
                <a:cubicBezTo>
                  <a:pt x="1487330" y="411005"/>
                  <a:pt x="1484990" y="398063"/>
                  <a:pt x="1476375" y="390525"/>
                </a:cubicBezTo>
                <a:cubicBezTo>
                  <a:pt x="1396288" y="320449"/>
                  <a:pt x="1447340" y="371245"/>
                  <a:pt x="1390650" y="342900"/>
                </a:cubicBezTo>
                <a:cubicBezTo>
                  <a:pt x="1380411" y="337780"/>
                  <a:pt x="1372314" y="328970"/>
                  <a:pt x="1362075" y="323850"/>
                </a:cubicBezTo>
                <a:cubicBezTo>
                  <a:pt x="1334993" y="310309"/>
                  <a:pt x="1326412" y="314325"/>
                  <a:pt x="1295400" y="314325"/>
                </a:cubicBezTo>
              </a:path>
            </a:pathLst>
          </a:cu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400" b="0" i="0" u="none" strike="noStrike" cap="none" normalizeH="0" baseline="0" smtClean="0">
              <a:ln>
                <a:noFill/>
              </a:ln>
              <a:solidFill>
                <a:srgbClr val="003777"/>
              </a:solidFill>
              <a:effectLst/>
              <a:latin typeface="Arial" charset="0"/>
            </a:endParaRPr>
          </a:p>
        </p:txBody>
      </p:sp>
      <p:pic>
        <p:nvPicPr>
          <p:cNvPr id="4" name="Content Placeholder 3" descr="impactfactorexample.bmp"/>
          <p:cNvPicPr>
            <a:picLocks noGrp="1" noChangeAspect="1"/>
          </p:cNvPicPr>
          <p:nvPr>
            <p:ph idx="1"/>
          </p:nvPr>
        </p:nvPicPr>
        <p:blipFill>
          <a:blip r:embed="rId2" cstate="print"/>
          <a:stretch>
            <a:fillRect/>
          </a:stretch>
        </p:blipFill>
        <p:spPr>
          <a:xfrm>
            <a:off x="1357290" y="1571612"/>
            <a:ext cx="6934200" cy="4400550"/>
          </a:xfrm>
        </p:spPr>
      </p:pic>
      <p:sp>
        <p:nvSpPr>
          <p:cNvPr id="11" name="Freeform 10"/>
          <p:cNvSpPr/>
          <p:nvPr/>
        </p:nvSpPr>
        <p:spPr bwMode="auto">
          <a:xfrm>
            <a:off x="1133475" y="5276850"/>
            <a:ext cx="2625725" cy="828675"/>
          </a:xfrm>
          <a:custGeom>
            <a:avLst/>
            <a:gdLst>
              <a:gd name="connsiteX0" fmla="*/ 0 w 2625725"/>
              <a:gd name="connsiteY0" fmla="*/ 828675 h 828675"/>
              <a:gd name="connsiteX1" fmla="*/ 76200 w 2625725"/>
              <a:gd name="connsiteY1" fmla="*/ 733425 h 828675"/>
              <a:gd name="connsiteX2" fmla="*/ 142875 w 2625725"/>
              <a:gd name="connsiteY2" fmla="*/ 685800 h 828675"/>
              <a:gd name="connsiteX3" fmla="*/ 228600 w 2625725"/>
              <a:gd name="connsiteY3" fmla="*/ 619125 h 828675"/>
              <a:gd name="connsiteX4" fmla="*/ 257175 w 2625725"/>
              <a:gd name="connsiteY4" fmla="*/ 609600 h 828675"/>
              <a:gd name="connsiteX5" fmla="*/ 285750 w 2625725"/>
              <a:gd name="connsiteY5" fmla="*/ 590550 h 828675"/>
              <a:gd name="connsiteX6" fmla="*/ 342900 w 2625725"/>
              <a:gd name="connsiteY6" fmla="*/ 571500 h 828675"/>
              <a:gd name="connsiteX7" fmla="*/ 419100 w 2625725"/>
              <a:gd name="connsiteY7" fmla="*/ 542925 h 828675"/>
              <a:gd name="connsiteX8" fmla="*/ 495300 w 2625725"/>
              <a:gd name="connsiteY8" fmla="*/ 523875 h 828675"/>
              <a:gd name="connsiteX9" fmla="*/ 638175 w 2625725"/>
              <a:gd name="connsiteY9" fmla="*/ 514350 h 828675"/>
              <a:gd name="connsiteX10" fmla="*/ 742950 w 2625725"/>
              <a:gd name="connsiteY10" fmla="*/ 495300 h 828675"/>
              <a:gd name="connsiteX11" fmla="*/ 800100 w 2625725"/>
              <a:gd name="connsiteY11" fmla="*/ 476250 h 828675"/>
              <a:gd name="connsiteX12" fmla="*/ 828675 w 2625725"/>
              <a:gd name="connsiteY12" fmla="*/ 457200 h 828675"/>
              <a:gd name="connsiteX13" fmla="*/ 866775 w 2625725"/>
              <a:gd name="connsiteY13" fmla="*/ 438150 h 828675"/>
              <a:gd name="connsiteX14" fmla="*/ 895350 w 2625725"/>
              <a:gd name="connsiteY14" fmla="*/ 409575 h 828675"/>
              <a:gd name="connsiteX15" fmla="*/ 904875 w 2625725"/>
              <a:gd name="connsiteY15" fmla="*/ 123825 h 828675"/>
              <a:gd name="connsiteX16" fmla="*/ 914400 w 2625725"/>
              <a:gd name="connsiteY16" fmla="*/ 66675 h 828675"/>
              <a:gd name="connsiteX17" fmla="*/ 962025 w 2625725"/>
              <a:gd name="connsiteY17" fmla="*/ 28575 h 828675"/>
              <a:gd name="connsiteX18" fmla="*/ 1057275 w 2625725"/>
              <a:gd name="connsiteY18" fmla="*/ 0 h 828675"/>
              <a:gd name="connsiteX19" fmla="*/ 1485900 w 2625725"/>
              <a:gd name="connsiteY19" fmla="*/ 19050 h 828675"/>
              <a:gd name="connsiteX20" fmla="*/ 1514475 w 2625725"/>
              <a:gd name="connsiteY20" fmla="*/ 28575 h 828675"/>
              <a:gd name="connsiteX21" fmla="*/ 1638300 w 2625725"/>
              <a:gd name="connsiteY21" fmla="*/ 47625 h 828675"/>
              <a:gd name="connsiteX22" fmla="*/ 1857375 w 2625725"/>
              <a:gd name="connsiteY22" fmla="*/ 66675 h 828675"/>
              <a:gd name="connsiteX23" fmla="*/ 1924050 w 2625725"/>
              <a:gd name="connsiteY23" fmla="*/ 76200 h 828675"/>
              <a:gd name="connsiteX24" fmla="*/ 2085975 w 2625725"/>
              <a:gd name="connsiteY24" fmla="*/ 85725 h 828675"/>
              <a:gd name="connsiteX25" fmla="*/ 2247900 w 2625725"/>
              <a:gd name="connsiteY25" fmla="*/ 114300 h 828675"/>
              <a:gd name="connsiteX26" fmla="*/ 2419350 w 2625725"/>
              <a:gd name="connsiteY26" fmla="*/ 133350 h 828675"/>
              <a:gd name="connsiteX27" fmla="*/ 2447925 w 2625725"/>
              <a:gd name="connsiteY27" fmla="*/ 142875 h 828675"/>
              <a:gd name="connsiteX28" fmla="*/ 2505075 w 2625725"/>
              <a:gd name="connsiteY28" fmla="*/ 152400 h 828675"/>
              <a:gd name="connsiteX29" fmla="*/ 2533650 w 2625725"/>
              <a:gd name="connsiteY29" fmla="*/ 171450 h 828675"/>
              <a:gd name="connsiteX30" fmla="*/ 2552700 w 2625725"/>
              <a:gd name="connsiteY30" fmla="*/ 200025 h 828675"/>
              <a:gd name="connsiteX31" fmla="*/ 2562225 w 2625725"/>
              <a:gd name="connsiteY31" fmla="*/ 228600 h 828675"/>
              <a:gd name="connsiteX32" fmla="*/ 2600325 w 2625725"/>
              <a:gd name="connsiteY32" fmla="*/ 285750 h 828675"/>
              <a:gd name="connsiteX33" fmla="*/ 2619375 w 2625725"/>
              <a:gd name="connsiteY33" fmla="*/ 361950 h 828675"/>
              <a:gd name="connsiteX34" fmla="*/ 2600325 w 2625725"/>
              <a:gd name="connsiteY34" fmla="*/ 428625 h 828675"/>
              <a:gd name="connsiteX35" fmla="*/ 2581275 w 2625725"/>
              <a:gd name="connsiteY35" fmla="*/ 466725 h 828675"/>
              <a:gd name="connsiteX36" fmla="*/ 2562225 w 2625725"/>
              <a:gd name="connsiteY36" fmla="*/ 495300 h 828675"/>
              <a:gd name="connsiteX37" fmla="*/ 2524125 w 2625725"/>
              <a:gd name="connsiteY37" fmla="*/ 514350 h 828675"/>
              <a:gd name="connsiteX38" fmla="*/ 2486025 w 2625725"/>
              <a:gd name="connsiteY38" fmla="*/ 542925 h 828675"/>
              <a:gd name="connsiteX39" fmla="*/ 2419350 w 2625725"/>
              <a:gd name="connsiteY39" fmla="*/ 571500 h 828675"/>
              <a:gd name="connsiteX40" fmla="*/ 2324100 w 2625725"/>
              <a:gd name="connsiteY40" fmla="*/ 600075 h 828675"/>
              <a:gd name="connsiteX41" fmla="*/ 2286000 w 2625725"/>
              <a:gd name="connsiteY41" fmla="*/ 609600 h 828675"/>
              <a:gd name="connsiteX42" fmla="*/ 1952625 w 2625725"/>
              <a:gd name="connsiteY42" fmla="*/ 628650 h 828675"/>
              <a:gd name="connsiteX43" fmla="*/ 1285875 w 2625725"/>
              <a:gd name="connsiteY43" fmla="*/ 609600 h 828675"/>
              <a:gd name="connsiteX44" fmla="*/ 1209675 w 2625725"/>
              <a:gd name="connsiteY44" fmla="*/ 600075 h 828675"/>
              <a:gd name="connsiteX45" fmla="*/ 1133475 w 2625725"/>
              <a:gd name="connsiteY45" fmla="*/ 581025 h 828675"/>
              <a:gd name="connsiteX46" fmla="*/ 1085850 w 2625725"/>
              <a:gd name="connsiteY46" fmla="*/ 571500 h 828675"/>
              <a:gd name="connsiteX47" fmla="*/ 1057275 w 2625725"/>
              <a:gd name="connsiteY47" fmla="*/ 552450 h 828675"/>
              <a:gd name="connsiteX48" fmla="*/ 1028700 w 2625725"/>
              <a:gd name="connsiteY48" fmla="*/ 542925 h 828675"/>
              <a:gd name="connsiteX49" fmla="*/ 962025 w 2625725"/>
              <a:gd name="connsiteY49" fmla="*/ 523875 h 828675"/>
              <a:gd name="connsiteX50" fmla="*/ 933450 w 2625725"/>
              <a:gd name="connsiteY50" fmla="*/ 504825 h 828675"/>
              <a:gd name="connsiteX51" fmla="*/ 904875 w 2625725"/>
              <a:gd name="connsiteY51" fmla="*/ 495300 h 828675"/>
              <a:gd name="connsiteX52" fmla="*/ 876300 w 2625725"/>
              <a:gd name="connsiteY52" fmla="*/ 476250 h 828675"/>
              <a:gd name="connsiteX53" fmla="*/ 847725 w 2625725"/>
              <a:gd name="connsiteY53" fmla="*/ 466725 h 828675"/>
              <a:gd name="connsiteX54" fmla="*/ 828675 w 2625725"/>
              <a:gd name="connsiteY54" fmla="*/ 457200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625725" h="828675">
                <a:moveTo>
                  <a:pt x="0" y="828675"/>
                </a:moveTo>
                <a:cubicBezTo>
                  <a:pt x="19464" y="770282"/>
                  <a:pt x="2425" y="807200"/>
                  <a:pt x="76200" y="733425"/>
                </a:cubicBezTo>
                <a:cubicBezTo>
                  <a:pt x="121400" y="688225"/>
                  <a:pt x="97261" y="701005"/>
                  <a:pt x="142875" y="685800"/>
                </a:cubicBezTo>
                <a:cubicBezTo>
                  <a:pt x="167530" y="661145"/>
                  <a:pt x="194421" y="630518"/>
                  <a:pt x="228600" y="619125"/>
                </a:cubicBezTo>
                <a:cubicBezTo>
                  <a:pt x="238125" y="615950"/>
                  <a:pt x="248195" y="614090"/>
                  <a:pt x="257175" y="609600"/>
                </a:cubicBezTo>
                <a:cubicBezTo>
                  <a:pt x="267414" y="604480"/>
                  <a:pt x="275289" y="595199"/>
                  <a:pt x="285750" y="590550"/>
                </a:cubicBezTo>
                <a:cubicBezTo>
                  <a:pt x="304100" y="582395"/>
                  <a:pt x="324939" y="580480"/>
                  <a:pt x="342900" y="571500"/>
                </a:cubicBezTo>
                <a:cubicBezTo>
                  <a:pt x="402087" y="541907"/>
                  <a:pt x="358579" y="560217"/>
                  <a:pt x="419100" y="542925"/>
                </a:cubicBezTo>
                <a:cubicBezTo>
                  <a:pt x="455107" y="532637"/>
                  <a:pt x="450611" y="528344"/>
                  <a:pt x="495300" y="523875"/>
                </a:cubicBezTo>
                <a:cubicBezTo>
                  <a:pt x="542794" y="519126"/>
                  <a:pt x="590550" y="517525"/>
                  <a:pt x="638175" y="514350"/>
                </a:cubicBezTo>
                <a:cubicBezTo>
                  <a:pt x="685134" y="507642"/>
                  <a:pt x="702123" y="507548"/>
                  <a:pt x="742950" y="495300"/>
                </a:cubicBezTo>
                <a:cubicBezTo>
                  <a:pt x="762184" y="489530"/>
                  <a:pt x="783392" y="487389"/>
                  <a:pt x="800100" y="476250"/>
                </a:cubicBezTo>
                <a:cubicBezTo>
                  <a:pt x="809625" y="469900"/>
                  <a:pt x="818736" y="462880"/>
                  <a:pt x="828675" y="457200"/>
                </a:cubicBezTo>
                <a:cubicBezTo>
                  <a:pt x="841003" y="450155"/>
                  <a:pt x="855221" y="446403"/>
                  <a:pt x="866775" y="438150"/>
                </a:cubicBezTo>
                <a:cubicBezTo>
                  <a:pt x="877736" y="430320"/>
                  <a:pt x="885825" y="419100"/>
                  <a:pt x="895350" y="409575"/>
                </a:cubicBezTo>
                <a:cubicBezTo>
                  <a:pt x="938517" y="280073"/>
                  <a:pt x="915236" y="372488"/>
                  <a:pt x="904875" y="123825"/>
                </a:cubicBezTo>
                <a:cubicBezTo>
                  <a:pt x="908050" y="104775"/>
                  <a:pt x="908293" y="84997"/>
                  <a:pt x="914400" y="66675"/>
                </a:cubicBezTo>
                <a:cubicBezTo>
                  <a:pt x="925665" y="32880"/>
                  <a:pt x="934302" y="38971"/>
                  <a:pt x="962025" y="28575"/>
                </a:cubicBezTo>
                <a:cubicBezTo>
                  <a:pt x="1033632" y="1722"/>
                  <a:pt x="984409" y="14573"/>
                  <a:pt x="1057275" y="0"/>
                </a:cubicBezTo>
                <a:cubicBezTo>
                  <a:pt x="1116762" y="1750"/>
                  <a:pt x="1370800" y="2607"/>
                  <a:pt x="1485900" y="19050"/>
                </a:cubicBezTo>
                <a:cubicBezTo>
                  <a:pt x="1495839" y="20470"/>
                  <a:pt x="1504674" y="26397"/>
                  <a:pt x="1514475" y="28575"/>
                </a:cubicBezTo>
                <a:cubicBezTo>
                  <a:pt x="1533853" y="32881"/>
                  <a:pt x="1622159" y="45726"/>
                  <a:pt x="1638300" y="47625"/>
                </a:cubicBezTo>
                <a:cubicBezTo>
                  <a:pt x="1795178" y="66081"/>
                  <a:pt x="1675222" y="48460"/>
                  <a:pt x="1857375" y="66675"/>
                </a:cubicBezTo>
                <a:cubicBezTo>
                  <a:pt x="1879714" y="68909"/>
                  <a:pt x="1901677" y="74336"/>
                  <a:pt x="1924050" y="76200"/>
                </a:cubicBezTo>
                <a:cubicBezTo>
                  <a:pt x="1977932" y="80690"/>
                  <a:pt x="2032000" y="82550"/>
                  <a:pt x="2085975" y="85725"/>
                </a:cubicBezTo>
                <a:cubicBezTo>
                  <a:pt x="2133558" y="95242"/>
                  <a:pt x="2208096" y="110681"/>
                  <a:pt x="2247900" y="114300"/>
                </a:cubicBezTo>
                <a:cubicBezTo>
                  <a:pt x="2375033" y="125858"/>
                  <a:pt x="2317958" y="118865"/>
                  <a:pt x="2419350" y="133350"/>
                </a:cubicBezTo>
                <a:cubicBezTo>
                  <a:pt x="2428875" y="136525"/>
                  <a:pt x="2438124" y="140697"/>
                  <a:pt x="2447925" y="142875"/>
                </a:cubicBezTo>
                <a:cubicBezTo>
                  <a:pt x="2466778" y="147065"/>
                  <a:pt x="2486753" y="146293"/>
                  <a:pt x="2505075" y="152400"/>
                </a:cubicBezTo>
                <a:cubicBezTo>
                  <a:pt x="2515935" y="156020"/>
                  <a:pt x="2524125" y="165100"/>
                  <a:pt x="2533650" y="171450"/>
                </a:cubicBezTo>
                <a:cubicBezTo>
                  <a:pt x="2540000" y="180975"/>
                  <a:pt x="2547580" y="189786"/>
                  <a:pt x="2552700" y="200025"/>
                </a:cubicBezTo>
                <a:cubicBezTo>
                  <a:pt x="2557190" y="209005"/>
                  <a:pt x="2557349" y="219823"/>
                  <a:pt x="2562225" y="228600"/>
                </a:cubicBezTo>
                <a:cubicBezTo>
                  <a:pt x="2573344" y="248614"/>
                  <a:pt x="2600325" y="285750"/>
                  <a:pt x="2600325" y="285750"/>
                </a:cubicBezTo>
                <a:cubicBezTo>
                  <a:pt x="2606675" y="311150"/>
                  <a:pt x="2625725" y="336550"/>
                  <a:pt x="2619375" y="361950"/>
                </a:cubicBezTo>
                <a:cubicBezTo>
                  <a:pt x="2614542" y="381284"/>
                  <a:pt x="2608524" y="409494"/>
                  <a:pt x="2600325" y="428625"/>
                </a:cubicBezTo>
                <a:cubicBezTo>
                  <a:pt x="2594732" y="441676"/>
                  <a:pt x="2588320" y="454397"/>
                  <a:pt x="2581275" y="466725"/>
                </a:cubicBezTo>
                <a:cubicBezTo>
                  <a:pt x="2575595" y="476664"/>
                  <a:pt x="2571019" y="487971"/>
                  <a:pt x="2562225" y="495300"/>
                </a:cubicBezTo>
                <a:cubicBezTo>
                  <a:pt x="2551317" y="504390"/>
                  <a:pt x="2536166" y="506825"/>
                  <a:pt x="2524125" y="514350"/>
                </a:cubicBezTo>
                <a:cubicBezTo>
                  <a:pt x="2510663" y="522764"/>
                  <a:pt x="2499487" y="534511"/>
                  <a:pt x="2486025" y="542925"/>
                </a:cubicBezTo>
                <a:cubicBezTo>
                  <a:pt x="2452575" y="563831"/>
                  <a:pt x="2451758" y="559347"/>
                  <a:pt x="2419350" y="571500"/>
                </a:cubicBezTo>
                <a:cubicBezTo>
                  <a:pt x="2336549" y="602550"/>
                  <a:pt x="2407565" y="581527"/>
                  <a:pt x="2324100" y="600075"/>
                </a:cubicBezTo>
                <a:cubicBezTo>
                  <a:pt x="2311321" y="602915"/>
                  <a:pt x="2299052" y="608596"/>
                  <a:pt x="2286000" y="609600"/>
                </a:cubicBezTo>
                <a:cubicBezTo>
                  <a:pt x="2175022" y="618137"/>
                  <a:pt x="1952625" y="628650"/>
                  <a:pt x="1952625" y="628650"/>
                </a:cubicBezTo>
                <a:lnTo>
                  <a:pt x="1285875" y="609600"/>
                </a:lnTo>
                <a:cubicBezTo>
                  <a:pt x="1260475" y="606425"/>
                  <a:pt x="1234834" y="604792"/>
                  <a:pt x="1209675" y="600075"/>
                </a:cubicBezTo>
                <a:cubicBezTo>
                  <a:pt x="1183942" y="595250"/>
                  <a:pt x="1159148" y="586160"/>
                  <a:pt x="1133475" y="581025"/>
                </a:cubicBezTo>
                <a:lnTo>
                  <a:pt x="1085850" y="571500"/>
                </a:lnTo>
                <a:cubicBezTo>
                  <a:pt x="1076325" y="565150"/>
                  <a:pt x="1067514" y="557570"/>
                  <a:pt x="1057275" y="552450"/>
                </a:cubicBezTo>
                <a:cubicBezTo>
                  <a:pt x="1048295" y="547960"/>
                  <a:pt x="1038354" y="545683"/>
                  <a:pt x="1028700" y="542925"/>
                </a:cubicBezTo>
                <a:cubicBezTo>
                  <a:pt x="1014458" y="538856"/>
                  <a:pt x="977250" y="531488"/>
                  <a:pt x="962025" y="523875"/>
                </a:cubicBezTo>
                <a:cubicBezTo>
                  <a:pt x="951786" y="518755"/>
                  <a:pt x="943689" y="509945"/>
                  <a:pt x="933450" y="504825"/>
                </a:cubicBezTo>
                <a:cubicBezTo>
                  <a:pt x="924470" y="500335"/>
                  <a:pt x="913855" y="499790"/>
                  <a:pt x="904875" y="495300"/>
                </a:cubicBezTo>
                <a:cubicBezTo>
                  <a:pt x="894636" y="490180"/>
                  <a:pt x="886539" y="481370"/>
                  <a:pt x="876300" y="476250"/>
                </a:cubicBezTo>
                <a:cubicBezTo>
                  <a:pt x="867320" y="471760"/>
                  <a:pt x="857047" y="470454"/>
                  <a:pt x="847725" y="466725"/>
                </a:cubicBezTo>
                <a:cubicBezTo>
                  <a:pt x="841133" y="464088"/>
                  <a:pt x="835025" y="460375"/>
                  <a:pt x="828675" y="457200"/>
                </a:cubicBezTo>
              </a:path>
            </a:pathLst>
          </a:cu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400" b="0" i="0" u="none" strike="noStrike" cap="none" normalizeH="0" baseline="0" smtClean="0">
              <a:ln>
                <a:noFill/>
              </a:ln>
              <a:solidFill>
                <a:srgbClr val="003777"/>
              </a:solidFill>
              <a:effectLst/>
              <a:latin typeface="Arial" charset="0"/>
            </a:endParaRPr>
          </a:p>
        </p:txBody>
      </p:sp>
      <p:sp>
        <p:nvSpPr>
          <p:cNvPr id="12" name="Freeform 11"/>
          <p:cNvSpPr/>
          <p:nvPr/>
        </p:nvSpPr>
        <p:spPr bwMode="auto">
          <a:xfrm>
            <a:off x="6800850" y="6219825"/>
            <a:ext cx="914400" cy="390525"/>
          </a:xfrm>
          <a:custGeom>
            <a:avLst/>
            <a:gdLst>
              <a:gd name="connsiteX0" fmla="*/ 19050 w 914400"/>
              <a:gd name="connsiteY0" fmla="*/ 200025 h 390525"/>
              <a:gd name="connsiteX1" fmla="*/ 57150 w 914400"/>
              <a:gd name="connsiteY1" fmla="*/ 85725 h 390525"/>
              <a:gd name="connsiteX2" fmla="*/ 152400 w 914400"/>
              <a:gd name="connsiteY2" fmla="*/ 38100 h 390525"/>
              <a:gd name="connsiteX3" fmla="*/ 257175 w 914400"/>
              <a:gd name="connsiteY3" fmla="*/ 28575 h 390525"/>
              <a:gd name="connsiteX4" fmla="*/ 333375 w 914400"/>
              <a:gd name="connsiteY4" fmla="*/ 19050 h 390525"/>
              <a:gd name="connsiteX5" fmla="*/ 476250 w 914400"/>
              <a:gd name="connsiteY5" fmla="*/ 0 h 390525"/>
              <a:gd name="connsiteX6" fmla="*/ 685800 w 914400"/>
              <a:gd name="connsiteY6" fmla="*/ 19050 h 390525"/>
              <a:gd name="connsiteX7" fmla="*/ 781050 w 914400"/>
              <a:gd name="connsiteY7" fmla="*/ 66675 h 390525"/>
              <a:gd name="connsiteX8" fmla="*/ 819150 w 914400"/>
              <a:gd name="connsiteY8" fmla="*/ 85725 h 390525"/>
              <a:gd name="connsiteX9" fmla="*/ 857250 w 914400"/>
              <a:gd name="connsiteY9" fmla="*/ 114300 h 390525"/>
              <a:gd name="connsiteX10" fmla="*/ 904875 w 914400"/>
              <a:gd name="connsiteY10" fmla="*/ 171450 h 390525"/>
              <a:gd name="connsiteX11" fmla="*/ 914400 w 914400"/>
              <a:gd name="connsiteY11" fmla="*/ 200025 h 390525"/>
              <a:gd name="connsiteX12" fmla="*/ 904875 w 914400"/>
              <a:gd name="connsiteY12" fmla="*/ 257175 h 390525"/>
              <a:gd name="connsiteX13" fmla="*/ 895350 w 914400"/>
              <a:gd name="connsiteY13" fmla="*/ 285750 h 390525"/>
              <a:gd name="connsiteX14" fmla="*/ 838200 w 914400"/>
              <a:gd name="connsiteY14" fmla="*/ 314325 h 390525"/>
              <a:gd name="connsiteX15" fmla="*/ 771525 w 914400"/>
              <a:gd name="connsiteY15" fmla="*/ 352425 h 390525"/>
              <a:gd name="connsiteX16" fmla="*/ 666750 w 914400"/>
              <a:gd name="connsiteY16" fmla="*/ 390525 h 390525"/>
              <a:gd name="connsiteX17" fmla="*/ 485775 w 914400"/>
              <a:gd name="connsiteY17" fmla="*/ 381000 h 390525"/>
              <a:gd name="connsiteX18" fmla="*/ 314325 w 914400"/>
              <a:gd name="connsiteY18" fmla="*/ 361950 h 390525"/>
              <a:gd name="connsiteX19" fmla="*/ 238125 w 914400"/>
              <a:gd name="connsiteY19" fmla="*/ 342900 h 390525"/>
              <a:gd name="connsiteX20" fmla="*/ 133350 w 914400"/>
              <a:gd name="connsiteY20" fmla="*/ 333375 h 390525"/>
              <a:gd name="connsiteX21" fmla="*/ 123825 w 914400"/>
              <a:gd name="connsiteY21" fmla="*/ 304800 h 390525"/>
              <a:gd name="connsiteX22" fmla="*/ 57150 w 914400"/>
              <a:gd name="connsiteY22" fmla="*/ 247650 h 390525"/>
              <a:gd name="connsiteX23" fmla="*/ 0 w 914400"/>
              <a:gd name="connsiteY23" fmla="*/ 24765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4400" h="390525">
                <a:moveTo>
                  <a:pt x="19050" y="200025"/>
                </a:moveTo>
                <a:cubicBezTo>
                  <a:pt x="31750" y="161925"/>
                  <a:pt x="35865" y="119781"/>
                  <a:pt x="57150" y="85725"/>
                </a:cubicBezTo>
                <a:cubicBezTo>
                  <a:pt x="73502" y="59562"/>
                  <a:pt x="121643" y="42201"/>
                  <a:pt x="152400" y="38100"/>
                </a:cubicBezTo>
                <a:cubicBezTo>
                  <a:pt x="187161" y="33465"/>
                  <a:pt x="222299" y="32246"/>
                  <a:pt x="257175" y="28575"/>
                </a:cubicBezTo>
                <a:cubicBezTo>
                  <a:pt x="282632" y="25895"/>
                  <a:pt x="307953" y="22041"/>
                  <a:pt x="333375" y="19050"/>
                </a:cubicBezTo>
                <a:cubicBezTo>
                  <a:pt x="452284" y="5061"/>
                  <a:pt x="381343" y="15818"/>
                  <a:pt x="476250" y="0"/>
                </a:cubicBezTo>
                <a:cubicBezTo>
                  <a:pt x="546100" y="6350"/>
                  <a:pt x="616419" y="8771"/>
                  <a:pt x="685800" y="19050"/>
                </a:cubicBezTo>
                <a:cubicBezTo>
                  <a:pt x="716823" y="23646"/>
                  <a:pt x="755352" y="52399"/>
                  <a:pt x="781050" y="66675"/>
                </a:cubicBezTo>
                <a:cubicBezTo>
                  <a:pt x="793462" y="73571"/>
                  <a:pt x="807109" y="78200"/>
                  <a:pt x="819150" y="85725"/>
                </a:cubicBezTo>
                <a:cubicBezTo>
                  <a:pt x="832612" y="94139"/>
                  <a:pt x="845197" y="103969"/>
                  <a:pt x="857250" y="114300"/>
                </a:cubicBezTo>
                <a:cubicBezTo>
                  <a:pt x="875682" y="130099"/>
                  <a:pt x="893852" y="149404"/>
                  <a:pt x="904875" y="171450"/>
                </a:cubicBezTo>
                <a:cubicBezTo>
                  <a:pt x="909365" y="180430"/>
                  <a:pt x="911225" y="190500"/>
                  <a:pt x="914400" y="200025"/>
                </a:cubicBezTo>
                <a:cubicBezTo>
                  <a:pt x="911225" y="219075"/>
                  <a:pt x="909065" y="238322"/>
                  <a:pt x="904875" y="257175"/>
                </a:cubicBezTo>
                <a:cubicBezTo>
                  <a:pt x="902697" y="266976"/>
                  <a:pt x="902973" y="279216"/>
                  <a:pt x="895350" y="285750"/>
                </a:cubicBezTo>
                <a:cubicBezTo>
                  <a:pt x="879179" y="299611"/>
                  <a:pt x="856953" y="304227"/>
                  <a:pt x="838200" y="314325"/>
                </a:cubicBezTo>
                <a:cubicBezTo>
                  <a:pt x="815662" y="326461"/>
                  <a:pt x="794420" y="340977"/>
                  <a:pt x="771525" y="352425"/>
                </a:cubicBezTo>
                <a:cubicBezTo>
                  <a:pt x="745017" y="365679"/>
                  <a:pt x="693423" y="381634"/>
                  <a:pt x="666750" y="390525"/>
                </a:cubicBezTo>
                <a:cubicBezTo>
                  <a:pt x="606425" y="387350"/>
                  <a:pt x="545986" y="385882"/>
                  <a:pt x="485775" y="381000"/>
                </a:cubicBezTo>
                <a:cubicBezTo>
                  <a:pt x="428461" y="376353"/>
                  <a:pt x="314325" y="361950"/>
                  <a:pt x="314325" y="361950"/>
                </a:cubicBezTo>
                <a:cubicBezTo>
                  <a:pt x="288925" y="355600"/>
                  <a:pt x="263986" y="346983"/>
                  <a:pt x="238125" y="342900"/>
                </a:cubicBezTo>
                <a:cubicBezTo>
                  <a:pt x="203485" y="337431"/>
                  <a:pt x="166619" y="344465"/>
                  <a:pt x="133350" y="333375"/>
                </a:cubicBezTo>
                <a:cubicBezTo>
                  <a:pt x="123825" y="330200"/>
                  <a:pt x="129394" y="313154"/>
                  <a:pt x="123825" y="304800"/>
                </a:cubicBezTo>
                <a:cubicBezTo>
                  <a:pt x="116160" y="293303"/>
                  <a:pt x="68154" y="250951"/>
                  <a:pt x="57150" y="247650"/>
                </a:cubicBezTo>
                <a:cubicBezTo>
                  <a:pt x="38903" y="242176"/>
                  <a:pt x="19050" y="247650"/>
                  <a:pt x="0" y="247650"/>
                </a:cubicBezTo>
              </a:path>
            </a:pathLst>
          </a:cu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400" b="0" i="0" u="none" strike="noStrike" cap="none" normalizeH="0" baseline="0" smtClean="0">
              <a:ln>
                <a:noFill/>
              </a:ln>
              <a:solidFill>
                <a:srgbClr val="003777"/>
              </a:solidFill>
              <a:effectLst/>
              <a:latin typeface="Arial" charset="0"/>
            </a:endParaRPr>
          </a:p>
        </p:txBody>
      </p:sp>
      <p:sp>
        <p:nvSpPr>
          <p:cNvPr id="15" name="Freeform 14"/>
          <p:cNvSpPr/>
          <p:nvPr/>
        </p:nvSpPr>
        <p:spPr bwMode="auto">
          <a:xfrm>
            <a:off x="1142976" y="5286388"/>
            <a:ext cx="2625725" cy="828675"/>
          </a:xfrm>
          <a:custGeom>
            <a:avLst/>
            <a:gdLst>
              <a:gd name="connsiteX0" fmla="*/ 0 w 2625725"/>
              <a:gd name="connsiteY0" fmla="*/ 828675 h 828675"/>
              <a:gd name="connsiteX1" fmla="*/ 76200 w 2625725"/>
              <a:gd name="connsiteY1" fmla="*/ 733425 h 828675"/>
              <a:gd name="connsiteX2" fmla="*/ 142875 w 2625725"/>
              <a:gd name="connsiteY2" fmla="*/ 685800 h 828675"/>
              <a:gd name="connsiteX3" fmla="*/ 228600 w 2625725"/>
              <a:gd name="connsiteY3" fmla="*/ 619125 h 828675"/>
              <a:gd name="connsiteX4" fmla="*/ 257175 w 2625725"/>
              <a:gd name="connsiteY4" fmla="*/ 609600 h 828675"/>
              <a:gd name="connsiteX5" fmla="*/ 285750 w 2625725"/>
              <a:gd name="connsiteY5" fmla="*/ 590550 h 828675"/>
              <a:gd name="connsiteX6" fmla="*/ 342900 w 2625725"/>
              <a:gd name="connsiteY6" fmla="*/ 571500 h 828675"/>
              <a:gd name="connsiteX7" fmla="*/ 419100 w 2625725"/>
              <a:gd name="connsiteY7" fmla="*/ 542925 h 828675"/>
              <a:gd name="connsiteX8" fmla="*/ 495300 w 2625725"/>
              <a:gd name="connsiteY8" fmla="*/ 523875 h 828675"/>
              <a:gd name="connsiteX9" fmla="*/ 638175 w 2625725"/>
              <a:gd name="connsiteY9" fmla="*/ 514350 h 828675"/>
              <a:gd name="connsiteX10" fmla="*/ 742950 w 2625725"/>
              <a:gd name="connsiteY10" fmla="*/ 495300 h 828675"/>
              <a:gd name="connsiteX11" fmla="*/ 800100 w 2625725"/>
              <a:gd name="connsiteY11" fmla="*/ 476250 h 828675"/>
              <a:gd name="connsiteX12" fmla="*/ 828675 w 2625725"/>
              <a:gd name="connsiteY12" fmla="*/ 457200 h 828675"/>
              <a:gd name="connsiteX13" fmla="*/ 866775 w 2625725"/>
              <a:gd name="connsiteY13" fmla="*/ 438150 h 828675"/>
              <a:gd name="connsiteX14" fmla="*/ 895350 w 2625725"/>
              <a:gd name="connsiteY14" fmla="*/ 409575 h 828675"/>
              <a:gd name="connsiteX15" fmla="*/ 904875 w 2625725"/>
              <a:gd name="connsiteY15" fmla="*/ 123825 h 828675"/>
              <a:gd name="connsiteX16" fmla="*/ 914400 w 2625725"/>
              <a:gd name="connsiteY16" fmla="*/ 66675 h 828675"/>
              <a:gd name="connsiteX17" fmla="*/ 962025 w 2625725"/>
              <a:gd name="connsiteY17" fmla="*/ 28575 h 828675"/>
              <a:gd name="connsiteX18" fmla="*/ 1057275 w 2625725"/>
              <a:gd name="connsiteY18" fmla="*/ 0 h 828675"/>
              <a:gd name="connsiteX19" fmla="*/ 1485900 w 2625725"/>
              <a:gd name="connsiteY19" fmla="*/ 19050 h 828675"/>
              <a:gd name="connsiteX20" fmla="*/ 1514475 w 2625725"/>
              <a:gd name="connsiteY20" fmla="*/ 28575 h 828675"/>
              <a:gd name="connsiteX21" fmla="*/ 1638300 w 2625725"/>
              <a:gd name="connsiteY21" fmla="*/ 47625 h 828675"/>
              <a:gd name="connsiteX22" fmla="*/ 1857375 w 2625725"/>
              <a:gd name="connsiteY22" fmla="*/ 66675 h 828675"/>
              <a:gd name="connsiteX23" fmla="*/ 1924050 w 2625725"/>
              <a:gd name="connsiteY23" fmla="*/ 76200 h 828675"/>
              <a:gd name="connsiteX24" fmla="*/ 2085975 w 2625725"/>
              <a:gd name="connsiteY24" fmla="*/ 85725 h 828675"/>
              <a:gd name="connsiteX25" fmla="*/ 2247900 w 2625725"/>
              <a:gd name="connsiteY25" fmla="*/ 114300 h 828675"/>
              <a:gd name="connsiteX26" fmla="*/ 2419350 w 2625725"/>
              <a:gd name="connsiteY26" fmla="*/ 133350 h 828675"/>
              <a:gd name="connsiteX27" fmla="*/ 2447925 w 2625725"/>
              <a:gd name="connsiteY27" fmla="*/ 142875 h 828675"/>
              <a:gd name="connsiteX28" fmla="*/ 2505075 w 2625725"/>
              <a:gd name="connsiteY28" fmla="*/ 152400 h 828675"/>
              <a:gd name="connsiteX29" fmla="*/ 2533650 w 2625725"/>
              <a:gd name="connsiteY29" fmla="*/ 171450 h 828675"/>
              <a:gd name="connsiteX30" fmla="*/ 2552700 w 2625725"/>
              <a:gd name="connsiteY30" fmla="*/ 200025 h 828675"/>
              <a:gd name="connsiteX31" fmla="*/ 2562225 w 2625725"/>
              <a:gd name="connsiteY31" fmla="*/ 228600 h 828675"/>
              <a:gd name="connsiteX32" fmla="*/ 2600325 w 2625725"/>
              <a:gd name="connsiteY32" fmla="*/ 285750 h 828675"/>
              <a:gd name="connsiteX33" fmla="*/ 2619375 w 2625725"/>
              <a:gd name="connsiteY33" fmla="*/ 361950 h 828675"/>
              <a:gd name="connsiteX34" fmla="*/ 2600325 w 2625725"/>
              <a:gd name="connsiteY34" fmla="*/ 428625 h 828675"/>
              <a:gd name="connsiteX35" fmla="*/ 2581275 w 2625725"/>
              <a:gd name="connsiteY35" fmla="*/ 466725 h 828675"/>
              <a:gd name="connsiteX36" fmla="*/ 2562225 w 2625725"/>
              <a:gd name="connsiteY36" fmla="*/ 495300 h 828675"/>
              <a:gd name="connsiteX37" fmla="*/ 2524125 w 2625725"/>
              <a:gd name="connsiteY37" fmla="*/ 514350 h 828675"/>
              <a:gd name="connsiteX38" fmla="*/ 2486025 w 2625725"/>
              <a:gd name="connsiteY38" fmla="*/ 542925 h 828675"/>
              <a:gd name="connsiteX39" fmla="*/ 2419350 w 2625725"/>
              <a:gd name="connsiteY39" fmla="*/ 571500 h 828675"/>
              <a:gd name="connsiteX40" fmla="*/ 2324100 w 2625725"/>
              <a:gd name="connsiteY40" fmla="*/ 600075 h 828675"/>
              <a:gd name="connsiteX41" fmla="*/ 2286000 w 2625725"/>
              <a:gd name="connsiteY41" fmla="*/ 609600 h 828675"/>
              <a:gd name="connsiteX42" fmla="*/ 1952625 w 2625725"/>
              <a:gd name="connsiteY42" fmla="*/ 628650 h 828675"/>
              <a:gd name="connsiteX43" fmla="*/ 1285875 w 2625725"/>
              <a:gd name="connsiteY43" fmla="*/ 609600 h 828675"/>
              <a:gd name="connsiteX44" fmla="*/ 1209675 w 2625725"/>
              <a:gd name="connsiteY44" fmla="*/ 600075 h 828675"/>
              <a:gd name="connsiteX45" fmla="*/ 1133475 w 2625725"/>
              <a:gd name="connsiteY45" fmla="*/ 581025 h 828675"/>
              <a:gd name="connsiteX46" fmla="*/ 1085850 w 2625725"/>
              <a:gd name="connsiteY46" fmla="*/ 571500 h 828675"/>
              <a:gd name="connsiteX47" fmla="*/ 1057275 w 2625725"/>
              <a:gd name="connsiteY47" fmla="*/ 552450 h 828675"/>
              <a:gd name="connsiteX48" fmla="*/ 1028700 w 2625725"/>
              <a:gd name="connsiteY48" fmla="*/ 542925 h 828675"/>
              <a:gd name="connsiteX49" fmla="*/ 962025 w 2625725"/>
              <a:gd name="connsiteY49" fmla="*/ 523875 h 828675"/>
              <a:gd name="connsiteX50" fmla="*/ 933450 w 2625725"/>
              <a:gd name="connsiteY50" fmla="*/ 504825 h 828675"/>
              <a:gd name="connsiteX51" fmla="*/ 904875 w 2625725"/>
              <a:gd name="connsiteY51" fmla="*/ 495300 h 828675"/>
              <a:gd name="connsiteX52" fmla="*/ 876300 w 2625725"/>
              <a:gd name="connsiteY52" fmla="*/ 476250 h 828675"/>
              <a:gd name="connsiteX53" fmla="*/ 847725 w 2625725"/>
              <a:gd name="connsiteY53" fmla="*/ 466725 h 828675"/>
              <a:gd name="connsiteX54" fmla="*/ 828675 w 2625725"/>
              <a:gd name="connsiteY54" fmla="*/ 457200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625725" h="828675">
                <a:moveTo>
                  <a:pt x="0" y="828675"/>
                </a:moveTo>
                <a:cubicBezTo>
                  <a:pt x="19464" y="770282"/>
                  <a:pt x="2425" y="807200"/>
                  <a:pt x="76200" y="733425"/>
                </a:cubicBezTo>
                <a:cubicBezTo>
                  <a:pt x="121400" y="688225"/>
                  <a:pt x="97261" y="701005"/>
                  <a:pt x="142875" y="685800"/>
                </a:cubicBezTo>
                <a:cubicBezTo>
                  <a:pt x="167530" y="661145"/>
                  <a:pt x="194421" y="630518"/>
                  <a:pt x="228600" y="619125"/>
                </a:cubicBezTo>
                <a:cubicBezTo>
                  <a:pt x="238125" y="615950"/>
                  <a:pt x="248195" y="614090"/>
                  <a:pt x="257175" y="609600"/>
                </a:cubicBezTo>
                <a:cubicBezTo>
                  <a:pt x="267414" y="604480"/>
                  <a:pt x="275289" y="595199"/>
                  <a:pt x="285750" y="590550"/>
                </a:cubicBezTo>
                <a:cubicBezTo>
                  <a:pt x="304100" y="582395"/>
                  <a:pt x="324939" y="580480"/>
                  <a:pt x="342900" y="571500"/>
                </a:cubicBezTo>
                <a:cubicBezTo>
                  <a:pt x="402087" y="541907"/>
                  <a:pt x="358579" y="560217"/>
                  <a:pt x="419100" y="542925"/>
                </a:cubicBezTo>
                <a:cubicBezTo>
                  <a:pt x="455107" y="532637"/>
                  <a:pt x="450611" y="528344"/>
                  <a:pt x="495300" y="523875"/>
                </a:cubicBezTo>
                <a:cubicBezTo>
                  <a:pt x="542794" y="519126"/>
                  <a:pt x="590550" y="517525"/>
                  <a:pt x="638175" y="514350"/>
                </a:cubicBezTo>
                <a:cubicBezTo>
                  <a:pt x="685134" y="507642"/>
                  <a:pt x="702123" y="507548"/>
                  <a:pt x="742950" y="495300"/>
                </a:cubicBezTo>
                <a:cubicBezTo>
                  <a:pt x="762184" y="489530"/>
                  <a:pt x="783392" y="487389"/>
                  <a:pt x="800100" y="476250"/>
                </a:cubicBezTo>
                <a:cubicBezTo>
                  <a:pt x="809625" y="469900"/>
                  <a:pt x="818736" y="462880"/>
                  <a:pt x="828675" y="457200"/>
                </a:cubicBezTo>
                <a:cubicBezTo>
                  <a:pt x="841003" y="450155"/>
                  <a:pt x="855221" y="446403"/>
                  <a:pt x="866775" y="438150"/>
                </a:cubicBezTo>
                <a:cubicBezTo>
                  <a:pt x="877736" y="430320"/>
                  <a:pt x="885825" y="419100"/>
                  <a:pt x="895350" y="409575"/>
                </a:cubicBezTo>
                <a:cubicBezTo>
                  <a:pt x="938517" y="280073"/>
                  <a:pt x="915236" y="372488"/>
                  <a:pt x="904875" y="123825"/>
                </a:cubicBezTo>
                <a:cubicBezTo>
                  <a:pt x="908050" y="104775"/>
                  <a:pt x="908293" y="84997"/>
                  <a:pt x="914400" y="66675"/>
                </a:cubicBezTo>
                <a:cubicBezTo>
                  <a:pt x="925665" y="32880"/>
                  <a:pt x="934302" y="38971"/>
                  <a:pt x="962025" y="28575"/>
                </a:cubicBezTo>
                <a:cubicBezTo>
                  <a:pt x="1033632" y="1722"/>
                  <a:pt x="984409" y="14573"/>
                  <a:pt x="1057275" y="0"/>
                </a:cubicBezTo>
                <a:cubicBezTo>
                  <a:pt x="1116762" y="1750"/>
                  <a:pt x="1370800" y="2607"/>
                  <a:pt x="1485900" y="19050"/>
                </a:cubicBezTo>
                <a:cubicBezTo>
                  <a:pt x="1495839" y="20470"/>
                  <a:pt x="1504674" y="26397"/>
                  <a:pt x="1514475" y="28575"/>
                </a:cubicBezTo>
                <a:cubicBezTo>
                  <a:pt x="1533853" y="32881"/>
                  <a:pt x="1622159" y="45726"/>
                  <a:pt x="1638300" y="47625"/>
                </a:cubicBezTo>
                <a:cubicBezTo>
                  <a:pt x="1795178" y="66081"/>
                  <a:pt x="1675222" y="48460"/>
                  <a:pt x="1857375" y="66675"/>
                </a:cubicBezTo>
                <a:cubicBezTo>
                  <a:pt x="1879714" y="68909"/>
                  <a:pt x="1901677" y="74336"/>
                  <a:pt x="1924050" y="76200"/>
                </a:cubicBezTo>
                <a:cubicBezTo>
                  <a:pt x="1977932" y="80690"/>
                  <a:pt x="2032000" y="82550"/>
                  <a:pt x="2085975" y="85725"/>
                </a:cubicBezTo>
                <a:cubicBezTo>
                  <a:pt x="2133558" y="95242"/>
                  <a:pt x="2208096" y="110681"/>
                  <a:pt x="2247900" y="114300"/>
                </a:cubicBezTo>
                <a:cubicBezTo>
                  <a:pt x="2375033" y="125858"/>
                  <a:pt x="2317958" y="118865"/>
                  <a:pt x="2419350" y="133350"/>
                </a:cubicBezTo>
                <a:cubicBezTo>
                  <a:pt x="2428875" y="136525"/>
                  <a:pt x="2438124" y="140697"/>
                  <a:pt x="2447925" y="142875"/>
                </a:cubicBezTo>
                <a:cubicBezTo>
                  <a:pt x="2466778" y="147065"/>
                  <a:pt x="2486753" y="146293"/>
                  <a:pt x="2505075" y="152400"/>
                </a:cubicBezTo>
                <a:cubicBezTo>
                  <a:pt x="2515935" y="156020"/>
                  <a:pt x="2524125" y="165100"/>
                  <a:pt x="2533650" y="171450"/>
                </a:cubicBezTo>
                <a:cubicBezTo>
                  <a:pt x="2540000" y="180975"/>
                  <a:pt x="2547580" y="189786"/>
                  <a:pt x="2552700" y="200025"/>
                </a:cubicBezTo>
                <a:cubicBezTo>
                  <a:pt x="2557190" y="209005"/>
                  <a:pt x="2557349" y="219823"/>
                  <a:pt x="2562225" y="228600"/>
                </a:cubicBezTo>
                <a:cubicBezTo>
                  <a:pt x="2573344" y="248614"/>
                  <a:pt x="2600325" y="285750"/>
                  <a:pt x="2600325" y="285750"/>
                </a:cubicBezTo>
                <a:cubicBezTo>
                  <a:pt x="2606675" y="311150"/>
                  <a:pt x="2625725" y="336550"/>
                  <a:pt x="2619375" y="361950"/>
                </a:cubicBezTo>
                <a:cubicBezTo>
                  <a:pt x="2614542" y="381284"/>
                  <a:pt x="2608524" y="409494"/>
                  <a:pt x="2600325" y="428625"/>
                </a:cubicBezTo>
                <a:cubicBezTo>
                  <a:pt x="2594732" y="441676"/>
                  <a:pt x="2588320" y="454397"/>
                  <a:pt x="2581275" y="466725"/>
                </a:cubicBezTo>
                <a:cubicBezTo>
                  <a:pt x="2575595" y="476664"/>
                  <a:pt x="2571019" y="487971"/>
                  <a:pt x="2562225" y="495300"/>
                </a:cubicBezTo>
                <a:cubicBezTo>
                  <a:pt x="2551317" y="504390"/>
                  <a:pt x="2536166" y="506825"/>
                  <a:pt x="2524125" y="514350"/>
                </a:cubicBezTo>
                <a:cubicBezTo>
                  <a:pt x="2510663" y="522764"/>
                  <a:pt x="2499487" y="534511"/>
                  <a:pt x="2486025" y="542925"/>
                </a:cubicBezTo>
                <a:cubicBezTo>
                  <a:pt x="2452575" y="563831"/>
                  <a:pt x="2451758" y="559347"/>
                  <a:pt x="2419350" y="571500"/>
                </a:cubicBezTo>
                <a:cubicBezTo>
                  <a:pt x="2336549" y="602550"/>
                  <a:pt x="2407565" y="581527"/>
                  <a:pt x="2324100" y="600075"/>
                </a:cubicBezTo>
                <a:cubicBezTo>
                  <a:pt x="2311321" y="602915"/>
                  <a:pt x="2299052" y="608596"/>
                  <a:pt x="2286000" y="609600"/>
                </a:cubicBezTo>
                <a:cubicBezTo>
                  <a:pt x="2175022" y="618137"/>
                  <a:pt x="1952625" y="628650"/>
                  <a:pt x="1952625" y="628650"/>
                </a:cubicBezTo>
                <a:lnTo>
                  <a:pt x="1285875" y="609600"/>
                </a:lnTo>
                <a:cubicBezTo>
                  <a:pt x="1260475" y="606425"/>
                  <a:pt x="1234834" y="604792"/>
                  <a:pt x="1209675" y="600075"/>
                </a:cubicBezTo>
                <a:cubicBezTo>
                  <a:pt x="1183942" y="595250"/>
                  <a:pt x="1159148" y="586160"/>
                  <a:pt x="1133475" y="581025"/>
                </a:cubicBezTo>
                <a:lnTo>
                  <a:pt x="1085850" y="571500"/>
                </a:lnTo>
                <a:cubicBezTo>
                  <a:pt x="1076325" y="565150"/>
                  <a:pt x="1067514" y="557570"/>
                  <a:pt x="1057275" y="552450"/>
                </a:cubicBezTo>
                <a:cubicBezTo>
                  <a:pt x="1048295" y="547960"/>
                  <a:pt x="1038354" y="545683"/>
                  <a:pt x="1028700" y="542925"/>
                </a:cubicBezTo>
                <a:cubicBezTo>
                  <a:pt x="1014458" y="538856"/>
                  <a:pt x="977250" y="531488"/>
                  <a:pt x="962025" y="523875"/>
                </a:cubicBezTo>
                <a:cubicBezTo>
                  <a:pt x="951786" y="518755"/>
                  <a:pt x="943689" y="509945"/>
                  <a:pt x="933450" y="504825"/>
                </a:cubicBezTo>
                <a:cubicBezTo>
                  <a:pt x="924470" y="500335"/>
                  <a:pt x="913855" y="499790"/>
                  <a:pt x="904875" y="495300"/>
                </a:cubicBezTo>
                <a:cubicBezTo>
                  <a:pt x="894636" y="490180"/>
                  <a:pt x="886539" y="481370"/>
                  <a:pt x="876300" y="476250"/>
                </a:cubicBezTo>
                <a:cubicBezTo>
                  <a:pt x="867320" y="471760"/>
                  <a:pt x="857047" y="470454"/>
                  <a:pt x="847725" y="466725"/>
                </a:cubicBezTo>
                <a:cubicBezTo>
                  <a:pt x="841133" y="464088"/>
                  <a:pt x="835025" y="460375"/>
                  <a:pt x="828675" y="457200"/>
                </a:cubicBezTo>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400" b="0" i="0" u="none" strike="noStrike" cap="none" normalizeH="0" baseline="0" smtClean="0">
              <a:ln>
                <a:noFill/>
              </a:ln>
              <a:solidFill>
                <a:srgbClr val="003777"/>
              </a:solidFill>
              <a:effectLst/>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714348" y="928670"/>
            <a:ext cx="7000924" cy="5429288"/>
          </a:xfrm>
        </p:spPr>
        <p:txBody>
          <a:bodyPr/>
          <a:lstStyle/>
          <a:p>
            <a:r>
              <a:rPr lang="en-US" b="1" i="1" smtClean="0"/>
              <a:t>En impaktfaktor på 1.0 innebär att artiklar publicerade för ett till två år sedan har, i genomsnitt, blivit citerad EN gång. </a:t>
            </a:r>
          </a:p>
          <a:p>
            <a:endParaRPr lang="en-US" b="1" i="1" smtClean="0"/>
          </a:p>
          <a:p>
            <a:r>
              <a:rPr lang="en-US" b="1" i="1" smtClean="0"/>
              <a:t>En impaktfaktor på 2.5 innebär att artiklar publicerade för ett till två år sedan har, I genomsnitt, blivit citerade TVÅ OCH EN HALV gånger. </a:t>
            </a:r>
          </a:p>
          <a:p>
            <a:endParaRPr lang="en-US" b="1" i="1" smtClean="0"/>
          </a:p>
          <a:p>
            <a:r>
              <a:rPr lang="en-US" b="1" i="1" smtClean="0"/>
              <a:t>De citerande artiklarna kan vara från samma tidskrift – de flesta citerande artiklarna är från olika tidskrifter.</a:t>
            </a:r>
          </a:p>
          <a:p>
            <a:endParaRPr lang="en-US" b="1" i="1" smtClean="0"/>
          </a:p>
          <a:p>
            <a:endParaRPr lang="en-US" b="1" i="1" smtClean="0"/>
          </a:p>
          <a:p>
            <a:endParaRPr lang="en-US" b="1" i="1" smtClean="0"/>
          </a:p>
          <a:p>
            <a:r>
              <a:rPr lang="en-US" b="1" smtClean="0"/>
              <a:t>	2006		2007		2008 (JCR-år)</a:t>
            </a:r>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p:txBody>
      </p:sp>
      <p:sp>
        <p:nvSpPr>
          <p:cNvPr id="7" name="Curved Up Arrow 6"/>
          <p:cNvSpPr/>
          <p:nvPr/>
        </p:nvSpPr>
        <p:spPr bwMode="auto">
          <a:xfrm>
            <a:off x="2928926" y="5929330"/>
            <a:ext cx="1714512" cy="214314"/>
          </a:xfrm>
          <a:prstGeom prst="curvedUpArrow">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400" b="0" i="0" u="none" strike="noStrike" cap="none" normalizeH="0" baseline="0" smtClean="0">
              <a:ln>
                <a:noFill/>
              </a:ln>
              <a:solidFill>
                <a:srgbClr val="003777"/>
              </a:solidFill>
              <a:effectLst/>
              <a:latin typeface="Arial" charset="0"/>
            </a:endParaRPr>
          </a:p>
        </p:txBody>
      </p:sp>
      <p:sp>
        <p:nvSpPr>
          <p:cNvPr id="8" name="Curved Up Arrow 7"/>
          <p:cNvSpPr/>
          <p:nvPr/>
        </p:nvSpPr>
        <p:spPr bwMode="auto">
          <a:xfrm rot="10635049">
            <a:off x="2782903" y="4837764"/>
            <a:ext cx="2158769" cy="571504"/>
          </a:xfrm>
          <a:prstGeom prst="curvedUp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400" b="0" i="0" u="none" strike="noStrike" cap="none" normalizeH="0" baseline="0" smtClean="0">
              <a:ln>
                <a:noFill/>
              </a:ln>
              <a:solidFill>
                <a:srgbClr val="003777"/>
              </a:solidFill>
              <a:effectLst/>
              <a:latin typeface="Arial" charset="0"/>
            </a:endParaRPr>
          </a:p>
        </p:txBody>
      </p:sp>
      <p:sp>
        <p:nvSpPr>
          <p:cNvPr id="9" name="Curved Up Arrow 8"/>
          <p:cNvSpPr/>
          <p:nvPr/>
        </p:nvSpPr>
        <p:spPr bwMode="auto">
          <a:xfrm rot="10635049">
            <a:off x="1267382" y="4659569"/>
            <a:ext cx="3663129" cy="682238"/>
          </a:xfrm>
          <a:prstGeom prst="curvedUp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400" b="0" i="0" u="none" strike="noStrike" cap="none" normalizeH="0" baseline="0" smtClean="0">
              <a:ln>
                <a:noFill/>
              </a:ln>
              <a:solidFill>
                <a:srgbClr val="003777"/>
              </a:solidFill>
              <a:effectLst/>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Title 1"/>
          <p:cNvSpPr>
            <a:spLocks noGrp="1"/>
          </p:cNvSpPr>
          <p:nvPr>
            <p:ph type="title"/>
          </p:nvPr>
        </p:nvSpPr>
        <p:spPr>
          <a:xfrm>
            <a:off x="642910" y="1000108"/>
            <a:ext cx="7286676" cy="685800"/>
          </a:xfrm>
        </p:spPr>
        <p:txBody>
          <a:bodyPr/>
          <a:lstStyle/>
          <a:p>
            <a:r>
              <a:rPr lang="en-US" smtClean="0">
                <a:latin typeface="Arial" charset="0"/>
                <a:cs typeface="Arial" charset="0"/>
              </a:rPr>
              <a:t>Kritik av impaktfaktorn</a:t>
            </a:r>
          </a:p>
        </p:txBody>
      </p:sp>
      <p:sp>
        <p:nvSpPr>
          <p:cNvPr id="3075" name="Content Placeholder 2"/>
          <p:cNvSpPr>
            <a:spLocks noGrp="1"/>
          </p:cNvSpPr>
          <p:nvPr>
            <p:ph idx="1"/>
          </p:nvPr>
        </p:nvSpPr>
        <p:spPr>
          <a:xfrm>
            <a:off x="642910" y="2000240"/>
            <a:ext cx="8348690" cy="4143404"/>
          </a:xfrm>
        </p:spPr>
        <p:txBody>
          <a:bodyPr/>
          <a:lstStyle/>
          <a:p>
            <a:r>
              <a:rPr lang="en-US" sz="1800" b="1" smtClean="0"/>
              <a:t>Validitet</a:t>
            </a:r>
          </a:p>
          <a:p>
            <a:pPr>
              <a:buFont typeface="Arial" pitchFamily="34" charset="0"/>
              <a:buChar char="•"/>
            </a:pPr>
            <a:r>
              <a:rPr lang="en-US" sz="1600" smtClean="0"/>
              <a:t>Disciplinberoende</a:t>
            </a:r>
          </a:p>
          <a:p>
            <a:pPr>
              <a:buFont typeface="Arial" pitchFamily="34" charset="0"/>
              <a:buChar char="•"/>
            </a:pPr>
            <a:r>
              <a:rPr lang="en-US" sz="1600" smtClean="0"/>
              <a:t>Inte en normal distribution</a:t>
            </a:r>
          </a:p>
          <a:p>
            <a:pPr>
              <a:buFont typeface="Arial" pitchFamily="34" charset="0"/>
              <a:buChar char="•"/>
            </a:pPr>
            <a:r>
              <a:rPr lang="en-US" sz="1600" smtClean="0"/>
              <a:t>Författares självciteringar (inte nödvändigtvis ett tecken på låg kvalitet)</a:t>
            </a:r>
          </a:p>
          <a:p>
            <a:endParaRPr lang="en-US" sz="1600" smtClean="0"/>
          </a:p>
          <a:p>
            <a:r>
              <a:rPr lang="en-US" sz="1800" b="1" smtClean="0"/>
              <a:t>Manipulation</a:t>
            </a:r>
          </a:p>
          <a:p>
            <a:pPr>
              <a:buFont typeface="Arial" pitchFamily="34" charset="0"/>
              <a:buChar char="•"/>
            </a:pPr>
            <a:r>
              <a:rPr lang="en-US" sz="1600" smtClean="0"/>
              <a:t>Tidskrifter kan anta redaktionella strategier för att få en högre impaktfaktor</a:t>
            </a:r>
          </a:p>
          <a:p>
            <a:pPr>
              <a:buFont typeface="Arial" pitchFamily="34" charset="0"/>
              <a:buChar char="•"/>
            </a:pPr>
            <a:endParaRPr lang="en-US" sz="1600" smtClean="0"/>
          </a:p>
          <a:p>
            <a:r>
              <a:rPr lang="en-US" sz="1800" b="1" smtClean="0"/>
              <a:t>Missbruk</a:t>
            </a:r>
          </a:p>
          <a:p>
            <a:pPr>
              <a:buFont typeface="Arial" pitchFamily="34" charset="0"/>
              <a:buChar char="•"/>
            </a:pPr>
            <a:r>
              <a:rPr lang="en-US" sz="1600" smtClean="0"/>
              <a:t>Kan missbrukas då man utvärderar individuella artiklar eller forskare</a:t>
            </a:r>
          </a:p>
          <a:p>
            <a:pPr>
              <a:buFont typeface="Arial" pitchFamily="34" charset="0"/>
              <a:buChar char="•"/>
            </a:pPr>
            <a:endParaRPr lang="en-US" sz="1600" smtClean="0"/>
          </a:p>
          <a:p>
            <a:endParaRPr lang="en-US" smtClean="0"/>
          </a:p>
          <a:p>
            <a:endParaRPr lang="en-US" smtClean="0"/>
          </a:p>
          <a:p>
            <a:endParaRPr lang="en-US" smtClean="0"/>
          </a:p>
          <a:p>
            <a:endParaRPr lang="en-US" smtClean="0"/>
          </a:p>
          <a:p>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643998" cy="685800"/>
          </a:xfrm>
        </p:spPr>
        <p:txBody>
          <a:bodyPr/>
          <a:lstStyle/>
          <a:p>
            <a:r>
              <a:rPr lang="sv-SE" smtClean="0"/>
              <a:t>Den skeva distributionen av citeringar – exempeltidskrift</a:t>
            </a:r>
            <a:endParaRPr lang="sv-SE"/>
          </a:p>
        </p:txBody>
      </p:sp>
      <p:pic>
        <p:nvPicPr>
          <p:cNvPr id="1026" name="Picture 2"/>
          <p:cNvPicPr>
            <a:picLocks noGrp="1" noChangeAspect="1" noChangeArrowheads="1"/>
          </p:cNvPicPr>
          <p:nvPr>
            <p:ph idx="1"/>
          </p:nvPr>
        </p:nvPicPr>
        <p:blipFill>
          <a:blip r:embed="rId2" cstate="print"/>
          <a:srcRect/>
          <a:stretch>
            <a:fillRect/>
          </a:stretch>
        </p:blipFill>
        <p:spPr bwMode="auto">
          <a:xfrm>
            <a:off x="428596" y="1643050"/>
            <a:ext cx="8358216" cy="4230728"/>
          </a:xfrm>
          <a:prstGeom prst="rect">
            <a:avLst/>
          </a:prstGeom>
          <a:noFill/>
          <a:ln w="9525">
            <a:noFill/>
            <a:miter lim="800000"/>
            <a:headEnd/>
            <a:tailEnd/>
          </a:ln>
        </p:spPr>
      </p:pic>
      <p:sp>
        <p:nvSpPr>
          <p:cNvPr id="5" name="TextBox 4"/>
          <p:cNvSpPr txBox="1"/>
          <p:nvPr/>
        </p:nvSpPr>
        <p:spPr>
          <a:xfrm>
            <a:off x="2071670" y="6143644"/>
            <a:ext cx="6715172" cy="461665"/>
          </a:xfrm>
          <a:prstGeom prst="rect">
            <a:avLst/>
          </a:prstGeom>
          <a:noFill/>
        </p:spPr>
        <p:txBody>
          <a:bodyPr wrap="square" rtlCol="0">
            <a:spAutoFit/>
          </a:bodyPr>
          <a:lstStyle/>
          <a:p>
            <a:r>
              <a:rPr lang="sv-SE" sz="1200" smtClean="0"/>
              <a:t>Källa: </a:t>
            </a:r>
            <a:r>
              <a:rPr lang="sv-SE" sz="1200" smtClean="0">
                <a:hlinkClick r:id="rId3"/>
              </a:rPr>
              <a:t>Cross (2009). Impact factors – the basics. In </a:t>
            </a:r>
            <a:r>
              <a:rPr lang="sv-SE" sz="1200" i="1" smtClean="0">
                <a:hlinkClick r:id="rId3"/>
              </a:rPr>
              <a:t>The e-resources management handbook</a:t>
            </a:r>
            <a:r>
              <a:rPr lang="sv-SE" sz="1200" smtClean="0">
                <a:hlinkClick r:id="rId3"/>
              </a:rPr>
              <a:t>.</a:t>
            </a:r>
            <a:r>
              <a:rPr lang="sv-SE" smtClean="0">
                <a:hlinkClick r:id="rId3"/>
              </a:rPr>
              <a:t> </a:t>
            </a:r>
            <a:endParaRPr lang="sv-SE"/>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785794"/>
            <a:ext cx="8286808" cy="685800"/>
          </a:xfrm>
        </p:spPr>
        <p:txBody>
          <a:bodyPr/>
          <a:lstStyle/>
          <a:p>
            <a:r>
              <a:rPr lang="sv-SE" smtClean="0"/>
              <a:t>Den skeva distributionen av citeringar – alla artiklar</a:t>
            </a:r>
            <a:endParaRPr lang="sv-SE"/>
          </a:p>
        </p:txBody>
      </p:sp>
      <p:pic>
        <p:nvPicPr>
          <p:cNvPr id="6" name="Picture 2"/>
          <p:cNvPicPr>
            <a:picLocks noGrp="1" noChangeAspect="1" noChangeArrowheads="1"/>
          </p:cNvPicPr>
          <p:nvPr>
            <p:ph idx="1"/>
          </p:nvPr>
        </p:nvPicPr>
        <p:blipFill>
          <a:blip r:embed="rId3" cstate="print"/>
          <a:srcRect/>
          <a:stretch>
            <a:fillRect/>
          </a:stretch>
        </p:blipFill>
        <p:spPr bwMode="auto">
          <a:xfrm>
            <a:off x="752124" y="1500188"/>
            <a:ext cx="7820403" cy="4429142"/>
          </a:xfrm>
          <a:prstGeom prst="rect">
            <a:avLst/>
          </a:prstGeom>
          <a:noFill/>
          <a:ln w="9525" algn="ctr">
            <a:noFill/>
            <a:miter lim="800000"/>
            <a:headEnd/>
            <a:tailEnd/>
          </a:ln>
        </p:spPr>
      </p:pic>
      <p:sp>
        <p:nvSpPr>
          <p:cNvPr id="7" name="TextBox 6"/>
          <p:cNvSpPr txBox="1">
            <a:spLocks noChangeArrowheads="1"/>
          </p:cNvSpPr>
          <p:nvPr/>
        </p:nvSpPr>
        <p:spPr bwMode="auto">
          <a:xfrm>
            <a:off x="2714612" y="6286520"/>
            <a:ext cx="6072230" cy="276999"/>
          </a:xfrm>
          <a:prstGeom prst="rect">
            <a:avLst/>
          </a:prstGeom>
          <a:noFill/>
          <a:ln w="9525">
            <a:noFill/>
            <a:miter lim="800000"/>
            <a:headEnd/>
            <a:tailEnd/>
          </a:ln>
        </p:spPr>
        <p:txBody>
          <a:bodyPr wrap="square">
            <a:spAutoFit/>
          </a:bodyPr>
          <a:lstStyle/>
          <a:p>
            <a:r>
              <a:rPr lang="en-US" sz="1200" smtClean="0"/>
              <a:t>Graf baserad på världsdata som Karolinska </a:t>
            </a:r>
            <a:r>
              <a:rPr lang="en-US" sz="1200"/>
              <a:t>Institutet </a:t>
            </a:r>
            <a:r>
              <a:rPr lang="en-US" sz="1200" smtClean="0"/>
              <a:t>köpt från Thomson </a:t>
            </a:r>
            <a:r>
              <a:rPr lang="en-US" sz="1200"/>
              <a:t>Reuters, Inc.</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Title 1"/>
          <p:cNvSpPr>
            <a:spLocks noGrp="1"/>
          </p:cNvSpPr>
          <p:nvPr>
            <p:ph type="title"/>
          </p:nvPr>
        </p:nvSpPr>
        <p:spPr>
          <a:xfrm>
            <a:off x="642910" y="1000108"/>
            <a:ext cx="7286676" cy="685800"/>
          </a:xfrm>
        </p:spPr>
        <p:txBody>
          <a:bodyPr/>
          <a:lstStyle/>
          <a:p>
            <a:r>
              <a:rPr lang="en-US" smtClean="0">
                <a:latin typeface="Arial" charset="0"/>
                <a:cs typeface="Arial" charset="0"/>
              </a:rPr>
              <a:t>Mått på tidskrifters vetenskapliga kvalitet (2)</a:t>
            </a:r>
          </a:p>
        </p:txBody>
      </p:sp>
      <p:sp>
        <p:nvSpPr>
          <p:cNvPr id="3075" name="Content Placeholder 2"/>
          <p:cNvSpPr>
            <a:spLocks noGrp="1"/>
          </p:cNvSpPr>
          <p:nvPr>
            <p:ph idx="1"/>
          </p:nvPr>
        </p:nvSpPr>
        <p:spPr>
          <a:xfrm>
            <a:off x="642910" y="1714488"/>
            <a:ext cx="8348690" cy="5000660"/>
          </a:xfrm>
        </p:spPr>
        <p:txBody>
          <a:bodyPr/>
          <a:lstStyle/>
          <a:p>
            <a:endParaRPr lang="en-US" sz="1800" b="1" smtClean="0"/>
          </a:p>
          <a:p>
            <a:r>
              <a:rPr lang="en-US" sz="1800" b="1" smtClean="0"/>
              <a:t>‘The journal Immediacy Index’</a:t>
            </a:r>
          </a:p>
          <a:p>
            <a:r>
              <a:rPr lang="en-US" sz="1800" smtClean="0"/>
              <a:t>	Indikerar hur snabbt artiklar i en viss tidskrift blir citerade.</a:t>
            </a:r>
          </a:p>
          <a:p>
            <a:endParaRPr lang="en-US" sz="1800" smtClean="0"/>
          </a:p>
          <a:p>
            <a:pPr>
              <a:buFont typeface="Arial" pitchFamily="34" charset="0"/>
              <a:buChar char="•"/>
            </a:pPr>
            <a:r>
              <a:rPr lang="en-US" sz="1600" smtClean="0"/>
              <a:t>‘The immediacy index’ räknas ut genom att dividera antalet citeringar till artiklar publicerade under ett visst år med antalet artiklar publicerad det året.</a:t>
            </a:r>
          </a:p>
          <a:p>
            <a:pPr>
              <a:buFont typeface="Arial" pitchFamily="34" charset="0"/>
              <a:buChar char="•"/>
            </a:pPr>
            <a:r>
              <a:rPr lang="en-US" sz="1600" smtClean="0"/>
              <a:t>Ju högre index desto snabbare förväntas artiklarna bli citerade.</a:t>
            </a:r>
          </a:p>
          <a:p>
            <a:pPr>
              <a:buFont typeface="Arial" pitchFamily="34" charset="0"/>
              <a:buChar char="•"/>
            </a:pPr>
            <a:r>
              <a:rPr lang="en-US" sz="1600" smtClean="0"/>
              <a:t>Tidskrifter med hög utgivningstakt kan ha en fördel då artiklar publicerade tidigt på året har en större chans att bli citerade i jämförelse med artiklar som är publicerade sent på året. </a:t>
            </a:r>
          </a:p>
          <a:p>
            <a:pPr>
              <a:buFont typeface="Arial" pitchFamily="34" charset="0"/>
              <a:buChar char="•"/>
            </a:pPr>
            <a:r>
              <a:rPr lang="en-US" sz="1600" smtClean="0"/>
              <a:t>Många tidskrifter som har en icke-frekvent utgivning eller kommer ut sent på året har vanligtvis ett lågt ‘Immediacy index’.</a:t>
            </a:r>
          </a:p>
          <a:p>
            <a:endParaRPr lang="en-US" smtClean="0"/>
          </a:p>
          <a:p>
            <a:endParaRPr lang="en-US" smtClean="0"/>
          </a:p>
          <a:p>
            <a:endParaRPr lang="en-US" smtClean="0"/>
          </a:p>
          <a:p>
            <a:endParaRPr lang="en-US" smtClean="0"/>
          </a:p>
          <a:p>
            <a:endParaRPr lang="en-US" smtClean="0"/>
          </a:p>
          <a:p>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Title 1"/>
          <p:cNvSpPr>
            <a:spLocks noGrp="1"/>
          </p:cNvSpPr>
          <p:nvPr>
            <p:ph type="title"/>
          </p:nvPr>
        </p:nvSpPr>
        <p:spPr>
          <a:xfrm>
            <a:off x="642910" y="1000108"/>
            <a:ext cx="7286676" cy="685800"/>
          </a:xfrm>
        </p:spPr>
        <p:txBody>
          <a:bodyPr/>
          <a:lstStyle/>
          <a:p>
            <a:r>
              <a:rPr lang="en-US" smtClean="0">
                <a:latin typeface="Arial" charset="0"/>
                <a:cs typeface="Arial" charset="0"/>
              </a:rPr>
              <a:t>Mått på tidskrifters vetenskapliga kvalitet (3)</a:t>
            </a:r>
          </a:p>
        </p:txBody>
      </p:sp>
      <p:sp>
        <p:nvSpPr>
          <p:cNvPr id="3075" name="Content Placeholder 2"/>
          <p:cNvSpPr>
            <a:spLocks noGrp="1"/>
          </p:cNvSpPr>
          <p:nvPr>
            <p:ph idx="1"/>
          </p:nvPr>
        </p:nvSpPr>
        <p:spPr>
          <a:xfrm>
            <a:off x="642910" y="1714488"/>
            <a:ext cx="8348690" cy="4143404"/>
          </a:xfrm>
        </p:spPr>
        <p:txBody>
          <a:bodyPr/>
          <a:lstStyle/>
          <a:p>
            <a:endParaRPr lang="en-US" sz="1800" b="1" smtClean="0"/>
          </a:p>
          <a:p>
            <a:r>
              <a:rPr lang="en-US" sz="1800" b="1" smtClean="0"/>
              <a:t>‘Journal Cited Half-Life’</a:t>
            </a:r>
            <a:endParaRPr lang="en-US" sz="1800" smtClean="0"/>
          </a:p>
          <a:p>
            <a:r>
              <a:rPr lang="en-US" sz="1800" smtClean="0"/>
              <a:t>	Medianåldern på de artiklar som var citerade i Journal Citation Reports varje år. Till exempel, om en tidskrifts ‘half-life’ för 2005 är 5, betyder det att citeringar från 2001-2005 utgör hälften av alla citeringar till den tidskriften  2005 och den andra halvan utgörs av citeringar före 2001.</a:t>
            </a:r>
          </a:p>
          <a:p>
            <a:endParaRPr lang="en-US" sz="1800" smtClean="0"/>
          </a:p>
          <a:p>
            <a:endParaRPr lang="en-US" sz="1800" smtClean="0"/>
          </a:p>
          <a:p>
            <a:endParaRPr lang="en-US" sz="1800" smtClean="0"/>
          </a:p>
          <a:p>
            <a:endParaRPr lang="en-US" sz="1800" smtClean="0"/>
          </a:p>
          <a:p>
            <a:r>
              <a:rPr lang="en-US" sz="1800" smtClean="0"/>
              <a:t>	</a:t>
            </a:r>
          </a:p>
          <a:p>
            <a:endParaRPr lang="en-US" smtClean="0"/>
          </a:p>
          <a:p>
            <a:endParaRPr lang="en-US" smtClean="0"/>
          </a:p>
          <a:p>
            <a:endParaRPr lang="en-US" smtClean="0"/>
          </a:p>
          <a:p>
            <a:endParaRPr lang="en-US" smtClean="0"/>
          </a:p>
          <a:p>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1000108"/>
            <a:ext cx="6553200" cy="685800"/>
          </a:xfrm>
        </p:spPr>
        <p:txBody>
          <a:bodyPr/>
          <a:lstStyle/>
          <a:p>
            <a:r>
              <a:rPr lang="sv-SE" smtClean="0"/>
              <a:t>Aggregerade mått</a:t>
            </a:r>
            <a:endParaRPr lang="sv-SE"/>
          </a:p>
        </p:txBody>
      </p:sp>
      <p:sp>
        <p:nvSpPr>
          <p:cNvPr id="3" name="Content Placeholder 2"/>
          <p:cNvSpPr>
            <a:spLocks noGrp="1"/>
          </p:cNvSpPr>
          <p:nvPr>
            <p:ph idx="1"/>
          </p:nvPr>
        </p:nvSpPr>
        <p:spPr>
          <a:xfrm>
            <a:off x="1071538" y="2285992"/>
            <a:ext cx="7772400" cy="3905272"/>
          </a:xfrm>
        </p:spPr>
        <p:txBody>
          <a:bodyPr/>
          <a:lstStyle/>
          <a:p>
            <a:r>
              <a:rPr lang="en-US" sz="1800" b="1" smtClean="0"/>
              <a:t>Aggregerade</a:t>
            </a:r>
            <a:r>
              <a:rPr lang="en-US" sz="1800" smtClean="0"/>
              <a:t> mått beräknas på samma sätt som motsvarande mått för tidskrifter fast gäller för hela </a:t>
            </a:r>
            <a:r>
              <a:rPr lang="en-US" sz="1800" b="1" smtClean="0"/>
              <a:t>kategorier</a:t>
            </a:r>
            <a:r>
              <a:rPr lang="en-US" sz="1800" smtClean="0"/>
              <a:t> istället för tidskrifter:</a:t>
            </a:r>
          </a:p>
          <a:p>
            <a:pPr>
              <a:buFont typeface="Arial" pitchFamily="34" charset="0"/>
              <a:buChar char="•"/>
            </a:pPr>
            <a:r>
              <a:rPr lang="en-US" sz="1800" smtClean="0"/>
              <a:t>Aggregate Impact Factor</a:t>
            </a:r>
          </a:p>
          <a:p>
            <a:pPr>
              <a:buFont typeface="Arial" pitchFamily="34" charset="0"/>
              <a:buChar char="•"/>
            </a:pPr>
            <a:r>
              <a:rPr lang="en-US" sz="1800" smtClean="0"/>
              <a:t>Aggregate Immediacy Index</a:t>
            </a:r>
          </a:p>
          <a:p>
            <a:pPr>
              <a:buFont typeface="Arial" pitchFamily="34" charset="0"/>
              <a:buChar char="•"/>
            </a:pPr>
            <a:r>
              <a:rPr lang="en-US" sz="1800" smtClean="0"/>
              <a:t>Aggregate Cited Half-Life</a:t>
            </a:r>
          </a:p>
          <a:p>
            <a:r>
              <a:rPr lang="en-US" sz="1800" smtClean="0"/>
              <a:t>	And also:</a:t>
            </a:r>
          </a:p>
          <a:p>
            <a:pPr>
              <a:buFont typeface="Arial" pitchFamily="34" charset="0"/>
              <a:buChar char="•"/>
            </a:pPr>
            <a:r>
              <a:rPr lang="en-US" sz="1800" smtClean="0"/>
              <a:t>Median Impact Factor (medianvärdet av alla ‘Journal Impact Factors’ inom ämnesområdet).</a:t>
            </a:r>
          </a:p>
          <a:p>
            <a:r>
              <a:rPr lang="en-US" sz="1800" smtClean="0"/>
              <a:t>	I JCR väljer man </a:t>
            </a:r>
            <a:r>
              <a:rPr lang="en-US" sz="1800" b="1" smtClean="0"/>
              <a:t>View Category Data </a:t>
            </a:r>
            <a:r>
              <a:rPr lang="en-US" sz="1800" smtClean="0"/>
              <a:t>istället för View Journal Data.</a:t>
            </a:r>
          </a:p>
          <a:p>
            <a:endParaRPr lang="sv-SE"/>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Title 1"/>
          <p:cNvSpPr>
            <a:spLocks noGrp="1"/>
          </p:cNvSpPr>
          <p:nvPr>
            <p:ph type="title"/>
          </p:nvPr>
        </p:nvSpPr>
        <p:spPr>
          <a:xfrm>
            <a:off x="642910" y="1000108"/>
            <a:ext cx="7286676" cy="685800"/>
          </a:xfrm>
        </p:spPr>
        <p:txBody>
          <a:bodyPr/>
          <a:lstStyle/>
          <a:p>
            <a:r>
              <a:rPr lang="en-US" smtClean="0">
                <a:latin typeface="Arial" charset="0"/>
                <a:cs typeface="Arial" charset="0"/>
              </a:rPr>
              <a:t>Mått på tidskrifters vetenskapliga kvalitet (4)</a:t>
            </a:r>
          </a:p>
        </p:txBody>
      </p:sp>
      <p:sp>
        <p:nvSpPr>
          <p:cNvPr id="3075" name="Content Placeholder 2"/>
          <p:cNvSpPr>
            <a:spLocks noGrp="1"/>
          </p:cNvSpPr>
          <p:nvPr>
            <p:ph idx="1"/>
          </p:nvPr>
        </p:nvSpPr>
        <p:spPr>
          <a:xfrm>
            <a:off x="642910" y="1714488"/>
            <a:ext cx="8348690" cy="4857784"/>
          </a:xfrm>
        </p:spPr>
        <p:txBody>
          <a:bodyPr/>
          <a:lstStyle/>
          <a:p>
            <a:r>
              <a:rPr lang="en-US" b="1" smtClean="0"/>
              <a:t>H-index</a:t>
            </a:r>
          </a:p>
          <a:p>
            <a:r>
              <a:rPr lang="en-US" sz="1800" i="1" smtClean="0"/>
              <a:t>“En forskare har index h om h av [hans/hennes] N</a:t>
            </a:r>
            <a:r>
              <a:rPr lang="en-US" sz="1800" i="1" baseline="-25000" smtClean="0"/>
              <a:t>p</a:t>
            </a:r>
            <a:r>
              <a:rPr lang="en-US" sz="1800" i="1" smtClean="0"/>
              <a:t> artiklar har åtminstone h citeringar var och de övriga (N</a:t>
            </a:r>
            <a:r>
              <a:rPr lang="en-US" sz="1800" i="1" baseline="-25000" smtClean="0"/>
              <a:t>p</a:t>
            </a:r>
            <a:r>
              <a:rPr lang="en-US" sz="1800" i="1" smtClean="0"/>
              <a:t> − h) artiklarna har högst h citeringar var.”</a:t>
            </a:r>
            <a:br>
              <a:rPr lang="en-US" sz="1800" i="1" smtClean="0"/>
            </a:br>
            <a:r>
              <a:rPr lang="en-US" sz="1800" smtClean="0"/>
              <a:t>(min övers.)</a:t>
            </a:r>
          </a:p>
          <a:p>
            <a:r>
              <a:rPr lang="en-US" sz="1200" smtClean="0"/>
              <a:t>Källa: </a:t>
            </a:r>
            <a:r>
              <a:rPr lang="en-US" sz="1200" smtClean="0">
                <a:hlinkClick r:id="rId2"/>
              </a:rPr>
              <a:t>Hirsch (2005). An index to quantify an individual scientific research output. PNAS, 102(46), </a:t>
            </a:r>
            <a:r>
              <a:rPr lang="sv-SE" sz="1200" smtClean="0">
                <a:hlinkClick r:id="rId2"/>
              </a:rPr>
              <a:t>16569–16572.</a:t>
            </a:r>
            <a:endParaRPr lang="en-US" sz="1200" smtClean="0"/>
          </a:p>
          <a:p>
            <a:r>
              <a:rPr lang="en-US" sz="1800" smtClean="0"/>
              <a:t>	</a:t>
            </a:r>
          </a:p>
          <a:p>
            <a:endParaRPr lang="en-US" sz="1800" smtClean="0"/>
          </a:p>
          <a:p>
            <a:endParaRPr lang="en-US" sz="1800" smtClean="0"/>
          </a:p>
          <a:p>
            <a:endParaRPr lang="en-US" sz="1800" smtClean="0"/>
          </a:p>
          <a:p>
            <a:r>
              <a:rPr lang="en-US" sz="1800" smtClean="0"/>
              <a:t>	</a:t>
            </a:r>
          </a:p>
          <a:p>
            <a:endParaRPr lang="en-US" smtClean="0"/>
          </a:p>
          <a:p>
            <a:endParaRPr lang="en-US" smtClean="0"/>
          </a:p>
          <a:p>
            <a:endParaRPr lang="en-US" smtClean="0"/>
          </a:p>
          <a:p>
            <a:endParaRPr lang="en-US" smtClean="0"/>
          </a:p>
          <a:p>
            <a:endParaRPr lang="en-US" smtClean="0"/>
          </a:p>
        </p:txBody>
      </p:sp>
      <p:graphicFrame>
        <p:nvGraphicFramePr>
          <p:cNvPr id="5" name="Tabell 4"/>
          <p:cNvGraphicFramePr>
            <a:graphicFrameLocks noGrp="1"/>
          </p:cNvGraphicFramePr>
          <p:nvPr/>
        </p:nvGraphicFramePr>
        <p:xfrm>
          <a:off x="4572000" y="3357562"/>
          <a:ext cx="4000528" cy="3070880"/>
        </p:xfrm>
        <a:graphic>
          <a:graphicData uri="http://schemas.openxmlformats.org/drawingml/2006/table">
            <a:tbl>
              <a:tblPr firstRow="1" bandRow="1">
                <a:tableStyleId>{5C22544A-7EE6-4342-B048-85BDC9FD1C3A}</a:tableStyleId>
              </a:tblPr>
              <a:tblGrid>
                <a:gridCol w="2000264"/>
                <a:gridCol w="2000264"/>
              </a:tblGrid>
              <a:tr h="285752">
                <a:tc>
                  <a:txBody>
                    <a:bodyPr/>
                    <a:lstStyle/>
                    <a:p>
                      <a:pPr algn="ctr"/>
                      <a:r>
                        <a:rPr lang="sv-SE" sz="1100" smtClean="0">
                          <a:solidFill>
                            <a:schemeClr val="tx1"/>
                          </a:solidFill>
                        </a:rPr>
                        <a:t>Rangordning - artiklar</a:t>
                      </a:r>
                      <a:endParaRPr lang="sv-SE" sz="1100">
                        <a:solidFill>
                          <a:schemeClr val="tx1"/>
                        </a:solidFill>
                      </a:endParaRPr>
                    </a:p>
                  </a:txBody>
                  <a:tcPr/>
                </a:tc>
                <a:tc>
                  <a:txBody>
                    <a:bodyPr/>
                    <a:lstStyle/>
                    <a:p>
                      <a:pPr algn="ctr"/>
                      <a:r>
                        <a:rPr lang="sv-SE" sz="1100" smtClean="0">
                          <a:solidFill>
                            <a:schemeClr val="tx1"/>
                          </a:solidFill>
                        </a:rPr>
                        <a:t>Antal</a:t>
                      </a:r>
                      <a:r>
                        <a:rPr lang="sv-SE" sz="1100" baseline="0" smtClean="0">
                          <a:solidFill>
                            <a:schemeClr val="tx1"/>
                          </a:solidFill>
                        </a:rPr>
                        <a:t> citeringar</a:t>
                      </a:r>
                      <a:endParaRPr lang="sv-SE" sz="1100">
                        <a:solidFill>
                          <a:schemeClr val="tx1"/>
                        </a:solidFill>
                      </a:endParaRPr>
                    </a:p>
                  </a:txBody>
                  <a:tcPr/>
                </a:tc>
              </a:tr>
              <a:tr h="285752">
                <a:tc>
                  <a:txBody>
                    <a:bodyPr/>
                    <a:lstStyle/>
                    <a:p>
                      <a:pPr algn="ctr"/>
                      <a:r>
                        <a:rPr lang="sv-SE" sz="800" smtClean="0"/>
                        <a:t>1</a:t>
                      </a:r>
                      <a:endParaRPr lang="sv-SE" sz="800"/>
                    </a:p>
                  </a:txBody>
                  <a:tcPr/>
                </a:tc>
                <a:tc>
                  <a:txBody>
                    <a:bodyPr/>
                    <a:lstStyle/>
                    <a:p>
                      <a:pPr algn="ctr"/>
                      <a:r>
                        <a:rPr lang="sv-SE" sz="800" smtClean="0"/>
                        <a:t>17</a:t>
                      </a:r>
                      <a:endParaRPr lang="sv-SE" sz="800"/>
                    </a:p>
                  </a:txBody>
                  <a:tcPr/>
                </a:tc>
              </a:tr>
              <a:tr h="205744">
                <a:tc>
                  <a:txBody>
                    <a:bodyPr/>
                    <a:lstStyle/>
                    <a:p>
                      <a:pPr algn="ctr"/>
                      <a:r>
                        <a:rPr lang="sv-SE" sz="800" smtClean="0"/>
                        <a:t>2</a:t>
                      </a:r>
                      <a:endParaRPr lang="sv-SE" sz="800"/>
                    </a:p>
                  </a:txBody>
                  <a:tcPr/>
                </a:tc>
                <a:tc>
                  <a:txBody>
                    <a:bodyPr/>
                    <a:lstStyle/>
                    <a:p>
                      <a:pPr algn="ctr"/>
                      <a:r>
                        <a:rPr lang="sv-SE" sz="800" smtClean="0"/>
                        <a:t>10</a:t>
                      </a:r>
                      <a:endParaRPr lang="sv-SE" sz="800"/>
                    </a:p>
                  </a:txBody>
                  <a:tcPr/>
                </a:tc>
              </a:tr>
              <a:tr h="285752">
                <a:tc>
                  <a:txBody>
                    <a:bodyPr/>
                    <a:lstStyle/>
                    <a:p>
                      <a:pPr algn="ctr"/>
                      <a:r>
                        <a:rPr lang="sv-SE" sz="800" smtClean="0"/>
                        <a:t>3</a:t>
                      </a:r>
                      <a:endParaRPr lang="sv-SE" sz="800"/>
                    </a:p>
                  </a:txBody>
                  <a:tcPr/>
                </a:tc>
                <a:tc>
                  <a:txBody>
                    <a:bodyPr/>
                    <a:lstStyle/>
                    <a:p>
                      <a:pPr algn="ctr"/>
                      <a:r>
                        <a:rPr lang="sv-SE" sz="800" smtClean="0"/>
                        <a:t>8</a:t>
                      </a:r>
                      <a:endParaRPr lang="sv-SE" sz="800"/>
                    </a:p>
                  </a:txBody>
                  <a:tcPr/>
                </a:tc>
              </a:tr>
              <a:tr h="285752">
                <a:tc>
                  <a:txBody>
                    <a:bodyPr/>
                    <a:lstStyle/>
                    <a:p>
                      <a:pPr algn="ctr"/>
                      <a:r>
                        <a:rPr lang="sv-SE" sz="800" smtClean="0"/>
                        <a:t>4</a:t>
                      </a:r>
                      <a:endParaRPr lang="sv-SE" sz="800"/>
                    </a:p>
                  </a:txBody>
                  <a:tcPr/>
                </a:tc>
                <a:tc>
                  <a:txBody>
                    <a:bodyPr/>
                    <a:lstStyle/>
                    <a:p>
                      <a:pPr algn="ctr"/>
                      <a:r>
                        <a:rPr lang="sv-SE" sz="800" smtClean="0"/>
                        <a:t>8</a:t>
                      </a:r>
                      <a:endParaRPr lang="sv-SE" sz="800"/>
                    </a:p>
                  </a:txBody>
                  <a:tcPr/>
                </a:tc>
              </a:tr>
              <a:tr h="285752">
                <a:tc>
                  <a:txBody>
                    <a:bodyPr/>
                    <a:lstStyle/>
                    <a:p>
                      <a:pPr algn="ctr"/>
                      <a:r>
                        <a:rPr lang="sv-SE" sz="800" smtClean="0"/>
                        <a:t>5</a:t>
                      </a:r>
                      <a:endParaRPr lang="sv-SE" sz="800"/>
                    </a:p>
                  </a:txBody>
                  <a:tcPr/>
                </a:tc>
                <a:tc>
                  <a:txBody>
                    <a:bodyPr/>
                    <a:lstStyle/>
                    <a:p>
                      <a:pPr algn="ctr"/>
                      <a:r>
                        <a:rPr lang="sv-SE" sz="800" smtClean="0"/>
                        <a:t>7</a:t>
                      </a:r>
                      <a:endParaRPr lang="sv-SE" sz="800"/>
                    </a:p>
                  </a:txBody>
                  <a:tcPr/>
                </a:tc>
              </a:tr>
              <a:tr h="285752">
                <a:tc>
                  <a:txBody>
                    <a:bodyPr/>
                    <a:lstStyle/>
                    <a:p>
                      <a:pPr algn="ctr"/>
                      <a:r>
                        <a:rPr lang="sv-SE" sz="1100" b="1" smtClean="0"/>
                        <a:t>6</a:t>
                      </a:r>
                      <a:endParaRPr lang="sv-SE" sz="1100" b="1"/>
                    </a:p>
                  </a:txBody>
                  <a:tcPr>
                    <a:solidFill>
                      <a:srgbClr val="00B0F0"/>
                    </a:solidFill>
                  </a:tcPr>
                </a:tc>
                <a:tc>
                  <a:txBody>
                    <a:bodyPr/>
                    <a:lstStyle/>
                    <a:p>
                      <a:pPr algn="ctr"/>
                      <a:r>
                        <a:rPr lang="sv-SE" sz="1100" b="1" smtClean="0"/>
                        <a:t>6</a:t>
                      </a:r>
                      <a:endParaRPr lang="sv-SE" sz="1100" b="1"/>
                    </a:p>
                  </a:txBody>
                  <a:tcPr>
                    <a:solidFill>
                      <a:srgbClr val="00B0F0"/>
                    </a:solidFill>
                  </a:tcPr>
                </a:tc>
              </a:tr>
              <a:tr h="285752">
                <a:tc>
                  <a:txBody>
                    <a:bodyPr/>
                    <a:lstStyle/>
                    <a:p>
                      <a:pPr algn="ctr"/>
                      <a:r>
                        <a:rPr lang="sv-SE" sz="800" smtClean="0"/>
                        <a:t>7</a:t>
                      </a:r>
                      <a:endParaRPr lang="sv-SE" sz="800"/>
                    </a:p>
                  </a:txBody>
                  <a:tcPr/>
                </a:tc>
                <a:tc>
                  <a:txBody>
                    <a:bodyPr/>
                    <a:lstStyle/>
                    <a:p>
                      <a:pPr algn="ctr"/>
                      <a:r>
                        <a:rPr lang="sv-SE" sz="800" smtClean="0"/>
                        <a:t>6</a:t>
                      </a:r>
                      <a:endParaRPr lang="sv-SE" sz="800"/>
                    </a:p>
                  </a:txBody>
                  <a:tcPr/>
                </a:tc>
              </a:tr>
              <a:tr h="285752">
                <a:tc>
                  <a:txBody>
                    <a:bodyPr/>
                    <a:lstStyle/>
                    <a:p>
                      <a:pPr algn="ctr"/>
                      <a:r>
                        <a:rPr lang="sv-SE" sz="800" smtClean="0"/>
                        <a:t>8</a:t>
                      </a:r>
                      <a:endParaRPr lang="sv-SE" sz="800"/>
                    </a:p>
                  </a:txBody>
                  <a:tcPr/>
                </a:tc>
                <a:tc>
                  <a:txBody>
                    <a:bodyPr/>
                    <a:lstStyle/>
                    <a:p>
                      <a:pPr algn="ctr"/>
                      <a:r>
                        <a:rPr lang="sv-SE" sz="800" smtClean="0"/>
                        <a:t>4</a:t>
                      </a:r>
                      <a:endParaRPr lang="sv-SE" sz="800"/>
                    </a:p>
                  </a:txBody>
                  <a:tcPr/>
                </a:tc>
              </a:tr>
              <a:tr h="285752">
                <a:tc>
                  <a:txBody>
                    <a:bodyPr/>
                    <a:lstStyle/>
                    <a:p>
                      <a:pPr algn="ctr"/>
                      <a:r>
                        <a:rPr lang="sv-SE" sz="800" smtClean="0"/>
                        <a:t>9</a:t>
                      </a:r>
                      <a:endParaRPr lang="sv-SE" sz="800"/>
                    </a:p>
                  </a:txBody>
                  <a:tcPr/>
                </a:tc>
                <a:tc>
                  <a:txBody>
                    <a:bodyPr/>
                    <a:lstStyle/>
                    <a:p>
                      <a:pPr algn="ctr"/>
                      <a:r>
                        <a:rPr lang="sv-SE" sz="800" smtClean="0"/>
                        <a:t>4</a:t>
                      </a:r>
                      <a:endParaRPr lang="sv-SE" sz="800"/>
                    </a:p>
                  </a:txBody>
                  <a:tcPr/>
                </a:tc>
              </a:tr>
              <a:tr h="285752">
                <a:tc>
                  <a:txBody>
                    <a:bodyPr/>
                    <a:lstStyle/>
                    <a:p>
                      <a:pPr algn="ctr"/>
                      <a:r>
                        <a:rPr lang="sv-SE" sz="800" smtClean="0"/>
                        <a:t>10</a:t>
                      </a:r>
                      <a:endParaRPr lang="sv-SE" sz="800"/>
                    </a:p>
                  </a:txBody>
                  <a:tcPr/>
                </a:tc>
                <a:tc>
                  <a:txBody>
                    <a:bodyPr/>
                    <a:lstStyle/>
                    <a:p>
                      <a:pPr algn="ctr"/>
                      <a:r>
                        <a:rPr lang="sv-SE" sz="800" smtClean="0"/>
                        <a:t>4</a:t>
                      </a:r>
                      <a:endParaRPr lang="sv-SE" sz="800"/>
                    </a:p>
                  </a:txBody>
                  <a:tcPr/>
                </a:tc>
              </a:tr>
            </a:tbl>
          </a:graphicData>
        </a:graphic>
      </p:graphicFrame>
      <p:sp>
        <p:nvSpPr>
          <p:cNvPr id="6" name="textruta 5"/>
          <p:cNvSpPr txBox="1"/>
          <p:nvPr/>
        </p:nvSpPr>
        <p:spPr>
          <a:xfrm>
            <a:off x="2143108" y="3929066"/>
            <a:ext cx="1643074" cy="738664"/>
          </a:xfrm>
          <a:prstGeom prst="rect">
            <a:avLst/>
          </a:prstGeom>
          <a:noFill/>
        </p:spPr>
        <p:txBody>
          <a:bodyPr wrap="square" rtlCol="0">
            <a:spAutoFit/>
          </a:bodyPr>
          <a:lstStyle/>
          <a:p>
            <a:pPr algn="r"/>
            <a:r>
              <a:rPr lang="sv-SE" sz="1400" smtClean="0"/>
              <a:t>6 publikationer har </a:t>
            </a:r>
            <a:r>
              <a:rPr lang="sv-SE" sz="1400" b="1" smtClean="0"/>
              <a:t>åtminstone </a:t>
            </a:r>
            <a:r>
              <a:rPr lang="sv-SE" sz="1400" smtClean="0"/>
              <a:t>6 citeringar var</a:t>
            </a:r>
            <a:endParaRPr lang="sv-SE" sz="1400"/>
          </a:p>
        </p:txBody>
      </p:sp>
      <p:sp>
        <p:nvSpPr>
          <p:cNvPr id="7" name="Vänster klammerparentes 6"/>
          <p:cNvSpPr/>
          <p:nvPr/>
        </p:nvSpPr>
        <p:spPr bwMode="auto">
          <a:xfrm>
            <a:off x="3786182" y="3571876"/>
            <a:ext cx="642942" cy="1500198"/>
          </a:xfrm>
          <a:prstGeom prst="leftBrace">
            <a:avLst>
              <a:gd name="adj1" fmla="val 10411"/>
              <a:gd name="adj2" fmla="val 50000"/>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400" b="0" i="0" u="none" strike="noStrike" cap="none" normalizeH="0" baseline="0" smtClean="0">
              <a:ln>
                <a:noFill/>
              </a:ln>
              <a:solidFill>
                <a:srgbClr val="003777"/>
              </a:solidFill>
              <a:effectLst/>
              <a:latin typeface="Arial" charset="0"/>
            </a:endParaRPr>
          </a:p>
        </p:txBody>
      </p:sp>
      <p:sp>
        <p:nvSpPr>
          <p:cNvPr id="8" name="Vänster klammerparentes 7"/>
          <p:cNvSpPr/>
          <p:nvPr/>
        </p:nvSpPr>
        <p:spPr bwMode="auto">
          <a:xfrm>
            <a:off x="3857620" y="5143512"/>
            <a:ext cx="571504" cy="1214446"/>
          </a:xfrm>
          <a:prstGeom prst="leftBrace">
            <a:avLst>
              <a:gd name="adj1" fmla="val 10411"/>
              <a:gd name="adj2" fmla="val 50000"/>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400" b="0" i="0" u="none" strike="noStrike" cap="none" normalizeH="0" baseline="0" smtClean="0">
              <a:ln>
                <a:noFill/>
              </a:ln>
              <a:solidFill>
                <a:srgbClr val="003777"/>
              </a:solidFill>
              <a:effectLst/>
              <a:latin typeface="Arial" charset="0"/>
            </a:endParaRPr>
          </a:p>
        </p:txBody>
      </p:sp>
      <p:sp>
        <p:nvSpPr>
          <p:cNvPr id="9" name="textruta 8"/>
          <p:cNvSpPr txBox="1"/>
          <p:nvPr/>
        </p:nvSpPr>
        <p:spPr>
          <a:xfrm>
            <a:off x="1643042" y="5429264"/>
            <a:ext cx="2143140" cy="523220"/>
          </a:xfrm>
          <a:prstGeom prst="rect">
            <a:avLst/>
          </a:prstGeom>
          <a:noFill/>
        </p:spPr>
        <p:txBody>
          <a:bodyPr wrap="square" rtlCol="0">
            <a:spAutoFit/>
          </a:bodyPr>
          <a:lstStyle/>
          <a:p>
            <a:pPr algn="r"/>
            <a:r>
              <a:rPr lang="sv-SE" sz="1400" smtClean="0"/>
              <a:t>Resten av artiklarna har </a:t>
            </a:r>
            <a:r>
              <a:rPr lang="sv-SE" sz="1400" b="1" smtClean="0"/>
              <a:t>högst</a:t>
            </a:r>
            <a:r>
              <a:rPr lang="sv-SE" sz="1400" smtClean="0"/>
              <a:t> 6 citeringar</a:t>
            </a:r>
            <a:endParaRPr lang="sv-SE" sz="1400" b="1"/>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Title 1"/>
          <p:cNvSpPr>
            <a:spLocks noGrp="1"/>
          </p:cNvSpPr>
          <p:nvPr>
            <p:ph type="title"/>
          </p:nvPr>
        </p:nvSpPr>
        <p:spPr>
          <a:xfrm>
            <a:off x="642910" y="1000108"/>
            <a:ext cx="7286676" cy="685800"/>
          </a:xfrm>
        </p:spPr>
        <p:txBody>
          <a:bodyPr/>
          <a:lstStyle/>
          <a:p>
            <a:r>
              <a:rPr lang="en-US" smtClean="0">
                <a:latin typeface="Arial" charset="0"/>
                <a:cs typeface="Arial" charset="0"/>
              </a:rPr>
              <a:t>Mått på tidskrifters vetenskapliga kvalitet (5)</a:t>
            </a:r>
          </a:p>
        </p:txBody>
      </p:sp>
      <p:sp>
        <p:nvSpPr>
          <p:cNvPr id="3075" name="Content Placeholder 2"/>
          <p:cNvSpPr>
            <a:spLocks noGrp="1"/>
          </p:cNvSpPr>
          <p:nvPr>
            <p:ph idx="1"/>
          </p:nvPr>
        </p:nvSpPr>
        <p:spPr>
          <a:xfrm>
            <a:off x="642910" y="1714488"/>
            <a:ext cx="8348690" cy="5000660"/>
          </a:xfrm>
        </p:spPr>
        <p:txBody>
          <a:bodyPr/>
          <a:lstStyle/>
          <a:p>
            <a:r>
              <a:rPr lang="en-US" sz="1800" b="1" smtClean="0"/>
              <a:t>Eigenfactor och Article Influence</a:t>
            </a:r>
            <a:endParaRPr lang="en-US" sz="1800" smtClean="0"/>
          </a:p>
          <a:p>
            <a:pPr>
              <a:buFont typeface="Arial" pitchFamily="34" charset="0"/>
              <a:buChar char="•"/>
            </a:pPr>
            <a:r>
              <a:rPr lang="en-US" sz="1400" smtClean="0"/>
              <a:t>Använder sig av citeringsdata för att värdera och spåra en tidskrifts inflytande (‘influence’) i relation till andra tidskrifter.</a:t>
            </a:r>
          </a:p>
          <a:p>
            <a:pPr>
              <a:buFont typeface="Arial" pitchFamily="34" charset="0"/>
              <a:buChar char="•"/>
            </a:pPr>
            <a:r>
              <a:rPr lang="en-US" sz="1400" smtClean="0"/>
              <a:t>Data i JCR endast åtkomlig för JCR-åren 2007 och senare.</a:t>
            </a:r>
          </a:p>
          <a:p>
            <a:pPr>
              <a:buFont typeface="Arial" pitchFamily="34" charset="0"/>
              <a:buChar char="•"/>
            </a:pPr>
            <a:r>
              <a:rPr lang="en-US" sz="1400" smtClean="0"/>
              <a:t>Ämnar identifiera de mest inflyelserika tidskrifterna – varvid en tidskrift anses vara inflytelserik om den är citerad oftare av </a:t>
            </a:r>
            <a:r>
              <a:rPr lang="en-US" sz="1400" b="1" smtClean="0"/>
              <a:t>andra inflytelserika tidskrifter.</a:t>
            </a:r>
            <a:endParaRPr lang="en-US" sz="1400" smtClean="0"/>
          </a:p>
          <a:p>
            <a:pPr>
              <a:buFont typeface="Arial" pitchFamily="34" charset="0"/>
              <a:buChar char="•"/>
            </a:pPr>
            <a:r>
              <a:rPr lang="en-US" sz="1400" smtClean="0"/>
              <a:t>Större tidskrifter har ofta fler citeringar och får därför högre Eigenfactor-värden.</a:t>
            </a:r>
          </a:p>
          <a:p>
            <a:pPr>
              <a:buFont typeface="Arial" pitchFamily="34" charset="0"/>
              <a:buChar char="•"/>
            </a:pPr>
            <a:r>
              <a:rPr lang="en-US" sz="1400" smtClean="0"/>
              <a:t>Mäter en citerings betydelse utifrån den citerande tidskriftens inflytande delat med det totala antalet citeringar i den tidskriften.</a:t>
            </a:r>
          </a:p>
          <a:p>
            <a:pPr>
              <a:buFont typeface="Arial" pitchFamily="34" charset="0"/>
              <a:buChar char="•"/>
            </a:pPr>
            <a:r>
              <a:rPr lang="en-US" sz="1400" smtClean="0"/>
              <a:t>Liknar Googles PageRank.</a:t>
            </a:r>
          </a:p>
          <a:p>
            <a:pPr>
              <a:buFont typeface="Arial" pitchFamily="34" charset="0"/>
              <a:buChar char="•"/>
            </a:pPr>
            <a:r>
              <a:rPr lang="en-US" sz="1400" b="1" smtClean="0"/>
              <a:t>En nätverksstruktur av citeringar.</a:t>
            </a:r>
          </a:p>
          <a:p>
            <a:r>
              <a:rPr lang="en-US" sz="1400" smtClean="0"/>
              <a:t>	</a:t>
            </a:r>
          </a:p>
          <a:p>
            <a:endParaRPr lang="en-US" sz="1400" smtClean="0"/>
          </a:p>
          <a:p>
            <a:r>
              <a:rPr lang="en-US" sz="1400" smtClean="0"/>
              <a:t>	</a:t>
            </a:r>
            <a:endParaRPr lang="en-US" sz="1800" smtClean="0"/>
          </a:p>
          <a:p>
            <a:endParaRPr lang="en-US" sz="1800" smtClean="0"/>
          </a:p>
          <a:p>
            <a:r>
              <a:rPr lang="en-US" sz="1800" smtClean="0"/>
              <a:t>	</a:t>
            </a:r>
          </a:p>
          <a:p>
            <a:endParaRPr lang="en-US" smtClean="0"/>
          </a:p>
          <a:p>
            <a:endParaRPr lang="en-US" smtClean="0"/>
          </a:p>
          <a:p>
            <a:endParaRPr lang="en-US" smtClean="0"/>
          </a:p>
          <a:p>
            <a:endParaRPr lang="en-US" smtClean="0"/>
          </a:p>
          <a:p>
            <a:endParaRPr lang="en-US" smtClean="0"/>
          </a:p>
        </p:txBody>
      </p:sp>
      <p:pic>
        <p:nvPicPr>
          <p:cNvPr id="5" name="Picture 4" descr="eigenfactor.bmp"/>
          <p:cNvPicPr>
            <a:picLocks noChangeAspect="1"/>
          </p:cNvPicPr>
          <p:nvPr/>
        </p:nvPicPr>
        <p:blipFill>
          <a:blip r:embed="rId2" cstate="print"/>
          <a:stretch>
            <a:fillRect/>
          </a:stretch>
        </p:blipFill>
        <p:spPr>
          <a:xfrm>
            <a:off x="4071934" y="4071942"/>
            <a:ext cx="4776802" cy="2428892"/>
          </a:xfrm>
          <a:prstGeom prst="rect">
            <a:avLst/>
          </a:prstGeom>
        </p:spPr>
      </p:pic>
      <p:sp>
        <p:nvSpPr>
          <p:cNvPr id="6" name="TextBox 5"/>
          <p:cNvSpPr txBox="1"/>
          <p:nvPr/>
        </p:nvSpPr>
        <p:spPr>
          <a:xfrm>
            <a:off x="1071538" y="6215082"/>
            <a:ext cx="2928958" cy="276999"/>
          </a:xfrm>
          <a:prstGeom prst="rect">
            <a:avLst/>
          </a:prstGeom>
          <a:noFill/>
        </p:spPr>
        <p:txBody>
          <a:bodyPr wrap="square" rtlCol="0">
            <a:spAutoFit/>
          </a:bodyPr>
          <a:lstStyle/>
          <a:p>
            <a:r>
              <a:rPr lang="sv-SE" sz="1200" smtClean="0">
                <a:hlinkClick r:id="rId3"/>
              </a:rPr>
              <a:t>www.eigenfactor.org/whyeigenfactor.htm</a:t>
            </a:r>
            <a:endParaRPr lang="sv-SE" sz="12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ubrik 1"/>
          <p:cNvSpPr>
            <a:spLocks noGrp="1"/>
          </p:cNvSpPr>
          <p:nvPr>
            <p:ph type="title"/>
          </p:nvPr>
        </p:nvSpPr>
        <p:spPr>
          <a:xfrm>
            <a:off x="1214414" y="1000108"/>
            <a:ext cx="5715040" cy="685800"/>
          </a:xfrm>
        </p:spPr>
        <p:txBody>
          <a:bodyPr/>
          <a:lstStyle/>
          <a:p>
            <a:pPr algn="ctr"/>
            <a:r>
              <a:rPr lang="sv-SE" smtClean="0"/>
              <a:t>Vad är bibliometri?</a:t>
            </a:r>
          </a:p>
        </p:txBody>
      </p:sp>
      <p:sp>
        <p:nvSpPr>
          <p:cNvPr id="7171" name="Platshållare för innehåll 2"/>
          <p:cNvSpPr>
            <a:spLocks noGrp="1"/>
          </p:cNvSpPr>
          <p:nvPr>
            <p:ph idx="1"/>
          </p:nvPr>
        </p:nvSpPr>
        <p:spPr>
          <a:xfrm>
            <a:off x="1000100" y="2071678"/>
            <a:ext cx="7653363" cy="4429155"/>
          </a:xfrm>
        </p:spPr>
        <p:txBody>
          <a:bodyPr/>
          <a:lstStyle/>
          <a:p>
            <a:r>
              <a:rPr lang="sv-SE" sz="2000" smtClean="0"/>
              <a:t>Pritchard: ”saker vi mäter i en bibliometrisk studie är variabler i processen vetenskaplig kommunikation eller kunskapsöverföring”</a:t>
            </a:r>
          </a:p>
          <a:p>
            <a:pPr>
              <a:buFontTx/>
              <a:buNone/>
            </a:pPr>
            <a:r>
              <a:rPr lang="sv-SE" sz="2000" smtClean="0">
                <a:latin typeface="Helvetica 65 Medium" pitchFamily="34" charset="0"/>
                <a:cs typeface="Arial" charset="0"/>
              </a:rPr>
              <a:t>	Målet är att analysera hur denna process ser ut</a:t>
            </a:r>
          </a:p>
          <a:p>
            <a:pPr>
              <a:buFontTx/>
              <a:buNone/>
            </a:pPr>
            <a:endParaRPr lang="sv-SE" sz="2000" smtClean="0">
              <a:latin typeface="Helvetica 65 Medium" pitchFamily="34" charset="0"/>
              <a:cs typeface="Arial" charset="0"/>
            </a:endParaRPr>
          </a:p>
          <a:p>
            <a:r>
              <a:rPr lang="sv-SE" sz="2000" smtClean="0">
                <a:latin typeface="Helvetica 65 Medium" pitchFamily="34" charset="0"/>
                <a:cs typeface="Arial" charset="0"/>
              </a:rPr>
              <a:t>William Gray Potter: ”studiet och mätandet av publiceringsmönstren av alla former av skriven text samt av deras författare”</a:t>
            </a:r>
          </a:p>
          <a:p>
            <a:endParaRPr lang="sv-SE" sz="2000" smtClean="0">
              <a:latin typeface="Helvetica 65 Medium" pitchFamily="34" charset="0"/>
              <a:cs typeface="Arial" charset="0"/>
            </a:endParaRPr>
          </a:p>
          <a:p>
            <a:r>
              <a:rPr lang="sv-SE" sz="2000" smtClean="0">
                <a:latin typeface="Helvetica 65 Medium" pitchFamily="34" charset="0"/>
                <a:cs typeface="Arial" charset="0"/>
              </a:rPr>
              <a:t>Tillämpningen av matematiska och statistiska metoder i studiet av publikationsmönster och hur dokument används (British Standard Glossary of Documentations of Terms)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Title 1"/>
          <p:cNvSpPr>
            <a:spLocks noGrp="1"/>
          </p:cNvSpPr>
          <p:nvPr>
            <p:ph type="title"/>
          </p:nvPr>
        </p:nvSpPr>
        <p:spPr>
          <a:xfrm>
            <a:off x="642910" y="1000108"/>
            <a:ext cx="7286676" cy="685800"/>
          </a:xfrm>
        </p:spPr>
        <p:txBody>
          <a:bodyPr/>
          <a:lstStyle/>
          <a:p>
            <a:r>
              <a:rPr lang="en-US" smtClean="0">
                <a:latin typeface="Arial" charset="0"/>
                <a:cs typeface="Arial" charset="0"/>
              </a:rPr>
              <a:t>Mått på tidskrifters vetenskapliga kvalitet (5)</a:t>
            </a:r>
          </a:p>
        </p:txBody>
      </p:sp>
      <p:sp>
        <p:nvSpPr>
          <p:cNvPr id="3075" name="Content Placeholder 2"/>
          <p:cNvSpPr>
            <a:spLocks noGrp="1"/>
          </p:cNvSpPr>
          <p:nvPr>
            <p:ph idx="1"/>
          </p:nvPr>
        </p:nvSpPr>
        <p:spPr>
          <a:xfrm>
            <a:off x="285720" y="1857364"/>
            <a:ext cx="8643998" cy="4857784"/>
          </a:xfrm>
        </p:spPr>
        <p:txBody>
          <a:bodyPr/>
          <a:lstStyle/>
          <a:p>
            <a:r>
              <a:rPr lang="en-US" sz="1800" b="1" smtClean="0"/>
              <a:t>	‘</a:t>
            </a:r>
            <a:r>
              <a:rPr lang="en-US" b="1" smtClean="0"/>
              <a:t>Eigenfactor Score’</a:t>
            </a:r>
          </a:p>
          <a:p>
            <a:endParaRPr lang="en-US" sz="1800" b="1" smtClean="0"/>
          </a:p>
          <a:p>
            <a:r>
              <a:rPr lang="en-US" sz="1400" b="1" smtClean="0"/>
              <a:t>	</a:t>
            </a:r>
            <a:r>
              <a:rPr lang="en-US" sz="1600" smtClean="0"/>
              <a:t>Mäter antalet gånger som artiklar från en tidskrift publicerade de senaste fem åren har blivit citerade under JCR-året.</a:t>
            </a:r>
          </a:p>
          <a:p>
            <a:r>
              <a:rPr lang="en-US" sz="1600" smtClean="0"/>
              <a:t>	Liknar impaktfaktorn – väsentligen ett värde av antalet citeringar i förhållande till det totala antalet artiklar. Men Eigenfactor-värdet skiljer sig från ‘Impact Factor’ då det:</a:t>
            </a:r>
          </a:p>
          <a:p>
            <a:pPr lvl="1">
              <a:buFont typeface="Arial" pitchFamily="34" charset="0"/>
              <a:buChar char="•"/>
            </a:pPr>
            <a:r>
              <a:rPr lang="en-US" sz="1600" smtClean="0"/>
              <a:t>Räknar citeringar till tidskrifter inom både </a:t>
            </a:r>
            <a:r>
              <a:rPr lang="en-US" sz="1600" b="1" smtClean="0"/>
              <a:t>naturvetenskap</a:t>
            </a:r>
            <a:r>
              <a:rPr lang="en-US" sz="1600" smtClean="0"/>
              <a:t> och </a:t>
            </a:r>
            <a:r>
              <a:rPr lang="en-US" sz="1600" b="1" smtClean="0"/>
              <a:t>samhällsvetenskap</a:t>
            </a:r>
            <a:r>
              <a:rPr lang="en-US" sz="1600" smtClean="0"/>
              <a:t>.</a:t>
            </a:r>
          </a:p>
          <a:p>
            <a:pPr lvl="1">
              <a:buFont typeface="Arial" pitchFamily="34" charset="0"/>
              <a:buChar char="•"/>
            </a:pPr>
            <a:r>
              <a:rPr lang="en-US" sz="1600" b="1" smtClean="0"/>
              <a:t>Utesluter självciteringar</a:t>
            </a:r>
            <a:r>
              <a:rPr lang="en-US" sz="1600" smtClean="0"/>
              <a:t>. Varje referens från en artikel i en tidskrift till en annan artikel i samma tidskrift tas inte med i beräkningen.</a:t>
            </a:r>
          </a:p>
          <a:p>
            <a:pPr lvl="1">
              <a:buFont typeface="Arial" pitchFamily="34" charset="0"/>
              <a:buChar char="•"/>
            </a:pPr>
            <a:r>
              <a:rPr lang="en-US" sz="1600" b="1" smtClean="0"/>
              <a:t>Viktar varje referens </a:t>
            </a:r>
            <a:r>
              <a:rPr lang="en-US" sz="1600" smtClean="0"/>
              <a:t>enligt en stokastisk mätning av den tid som en forskare spenderar med att läsa tidskriften.</a:t>
            </a:r>
          </a:p>
          <a:p>
            <a:pPr lvl="1">
              <a:buFont typeface="Arial" pitchFamily="34" charset="0"/>
              <a:buChar char="•"/>
            </a:pPr>
            <a:r>
              <a:rPr lang="en-US" sz="1600" smtClean="0"/>
              <a:t>Värderar tidskrifter utifrån antalet inkommande citeringar, där citeringar från </a:t>
            </a:r>
            <a:r>
              <a:rPr lang="en-US" sz="1600" b="1" smtClean="0"/>
              <a:t>högt rankade tidskrifter</a:t>
            </a:r>
            <a:r>
              <a:rPr lang="en-US" sz="1600" smtClean="0"/>
              <a:t> får ett högre värde vid uträkningen av Eigenfactor än citeringar från lågt rankade tidskrifter.</a:t>
            </a:r>
          </a:p>
          <a:p>
            <a:pPr lvl="1">
              <a:buFont typeface="Arial" pitchFamily="34" charset="0"/>
              <a:buChar char="•"/>
            </a:pPr>
            <a:r>
              <a:rPr lang="en-US" sz="1600" smtClean="0"/>
              <a:t>Eigenfactor-värdet ska vara ett mått på en tidskrifts </a:t>
            </a:r>
            <a:r>
              <a:rPr lang="en-US" sz="1600" b="1" smtClean="0"/>
              <a:t>totala inflytande på hela forskningssamhället</a:t>
            </a:r>
            <a:r>
              <a:rPr lang="en-US" sz="1600" smtClean="0"/>
              <a:t>.</a:t>
            </a:r>
          </a:p>
          <a:p>
            <a:endParaRPr lang="en-US" sz="1800" smtClean="0"/>
          </a:p>
          <a:p>
            <a:endParaRPr lang="en-US" sz="1800" smtClean="0"/>
          </a:p>
          <a:p>
            <a:r>
              <a:rPr lang="en-US" sz="1800" smtClean="0"/>
              <a:t>	</a:t>
            </a:r>
          </a:p>
          <a:p>
            <a:endParaRPr lang="en-US" smtClean="0"/>
          </a:p>
          <a:p>
            <a:endParaRPr lang="en-US" smtClean="0"/>
          </a:p>
          <a:p>
            <a:endParaRPr lang="en-US" smtClean="0"/>
          </a:p>
          <a:p>
            <a:endParaRPr lang="en-US" smtClean="0"/>
          </a:p>
          <a:p>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Title 1"/>
          <p:cNvSpPr>
            <a:spLocks noGrp="1"/>
          </p:cNvSpPr>
          <p:nvPr>
            <p:ph type="title"/>
          </p:nvPr>
        </p:nvSpPr>
        <p:spPr>
          <a:xfrm>
            <a:off x="642910" y="1000108"/>
            <a:ext cx="7286676" cy="685800"/>
          </a:xfrm>
        </p:spPr>
        <p:txBody>
          <a:bodyPr/>
          <a:lstStyle/>
          <a:p>
            <a:r>
              <a:rPr lang="en-US" smtClean="0">
                <a:latin typeface="Arial" charset="0"/>
                <a:cs typeface="Arial" charset="0"/>
              </a:rPr>
              <a:t>Mått på tidskrifters vetenskapliga kvalitet (5)</a:t>
            </a:r>
          </a:p>
        </p:txBody>
      </p:sp>
      <p:sp>
        <p:nvSpPr>
          <p:cNvPr id="3075" name="Content Placeholder 2"/>
          <p:cNvSpPr>
            <a:spLocks noGrp="1"/>
          </p:cNvSpPr>
          <p:nvPr>
            <p:ph idx="1"/>
          </p:nvPr>
        </p:nvSpPr>
        <p:spPr>
          <a:xfrm>
            <a:off x="285720" y="1857364"/>
            <a:ext cx="8348690" cy="4500594"/>
          </a:xfrm>
        </p:spPr>
        <p:txBody>
          <a:bodyPr/>
          <a:lstStyle/>
          <a:p>
            <a:r>
              <a:rPr lang="en-US" sz="1800" b="1" smtClean="0"/>
              <a:t>	</a:t>
            </a:r>
            <a:r>
              <a:rPr lang="en-US" b="1" smtClean="0"/>
              <a:t>Eigenfactor Score (fortsättning)</a:t>
            </a:r>
          </a:p>
          <a:p>
            <a:endParaRPr lang="en-US" sz="1800" b="1" smtClean="0"/>
          </a:p>
          <a:p>
            <a:r>
              <a:rPr lang="en-US" sz="1400" b="1" smtClean="0"/>
              <a:t>	</a:t>
            </a:r>
            <a:r>
              <a:rPr lang="en-US" sz="1800" b="1" smtClean="0"/>
              <a:t>“The algorithm effectively calculates the trajectory of a hypothetical ‘random researcher’ who behaves as follows. Our random researcher begins by going to the library and selecting a journal article at random. After reading the article, she selects at random one of the citations from the article. She then proceeds to the cited work and reads a random article there. She selects a new citation from this article, and follows that citation to her next journal volume. The researcher does this ad infinitum. Since we lack the time to carry out this experiment in practice, Eigenfactor uses mathematics to stimulate this process.” </a:t>
            </a:r>
          </a:p>
          <a:p>
            <a:endParaRPr lang="en-US" sz="1800" b="1" smtClean="0"/>
          </a:p>
          <a:p>
            <a:r>
              <a:rPr lang="en-US" sz="1200" b="1" smtClean="0"/>
              <a:t>           </a:t>
            </a:r>
          </a:p>
          <a:p>
            <a:r>
              <a:rPr lang="en-US" sz="1100" b="1" smtClean="0"/>
              <a:t>       </a:t>
            </a:r>
          </a:p>
          <a:p>
            <a:r>
              <a:rPr lang="en-US" sz="1100" b="1" smtClean="0"/>
              <a:t>	Källa: </a:t>
            </a:r>
            <a:r>
              <a:rPr lang="en-US" sz="1100" b="1" smtClean="0">
                <a:hlinkClick r:id="rId2"/>
              </a:rPr>
              <a:t>Bergstrom (2007). Eigenfactor: measuring the value and prestige of scholarly journals. </a:t>
            </a:r>
            <a:r>
              <a:rPr lang="en-US" sz="1100" b="1" i="1" smtClean="0">
                <a:hlinkClick r:id="rId2"/>
              </a:rPr>
              <a:t>C&amp;RL News</a:t>
            </a:r>
            <a:r>
              <a:rPr lang="en-US" sz="1100" b="1" smtClean="0">
                <a:hlinkClick r:id="rId2"/>
              </a:rPr>
              <a:t>, 68(5).</a:t>
            </a:r>
            <a:endParaRPr lang="en-US" sz="1100" b="1" smtClean="0"/>
          </a:p>
          <a:p>
            <a:r>
              <a:rPr lang="en-US" sz="1800" b="1" smtClean="0"/>
              <a:t>		</a:t>
            </a:r>
            <a:endParaRPr lang="en-US" sz="1800" smtClean="0"/>
          </a:p>
          <a:p>
            <a:endParaRPr lang="en-US" sz="1800" smtClean="0"/>
          </a:p>
          <a:p>
            <a:r>
              <a:rPr lang="en-US" sz="1800" smtClean="0"/>
              <a:t>	</a:t>
            </a:r>
          </a:p>
          <a:p>
            <a:endParaRPr lang="en-US" smtClean="0"/>
          </a:p>
          <a:p>
            <a:endParaRPr lang="en-US" smtClean="0"/>
          </a:p>
          <a:p>
            <a:endParaRPr lang="en-US" smtClean="0"/>
          </a:p>
          <a:p>
            <a:endParaRPr lang="en-US" smtClean="0"/>
          </a:p>
          <a:p>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Title 1"/>
          <p:cNvSpPr>
            <a:spLocks noGrp="1"/>
          </p:cNvSpPr>
          <p:nvPr>
            <p:ph type="title"/>
          </p:nvPr>
        </p:nvSpPr>
        <p:spPr>
          <a:xfrm>
            <a:off x="642910" y="1000108"/>
            <a:ext cx="7286676" cy="685800"/>
          </a:xfrm>
        </p:spPr>
        <p:txBody>
          <a:bodyPr/>
          <a:lstStyle/>
          <a:p>
            <a:r>
              <a:rPr lang="en-US" smtClean="0">
                <a:latin typeface="Arial" charset="0"/>
                <a:cs typeface="Arial" charset="0"/>
              </a:rPr>
              <a:t>Mått på tidskrifters vetenskapliga kvalitet (6)</a:t>
            </a:r>
          </a:p>
        </p:txBody>
      </p:sp>
      <p:sp>
        <p:nvSpPr>
          <p:cNvPr id="3075" name="Content Placeholder 2"/>
          <p:cNvSpPr>
            <a:spLocks noGrp="1"/>
          </p:cNvSpPr>
          <p:nvPr>
            <p:ph idx="1"/>
          </p:nvPr>
        </p:nvSpPr>
        <p:spPr>
          <a:xfrm>
            <a:off x="285720" y="1857364"/>
            <a:ext cx="8572560" cy="4143404"/>
          </a:xfrm>
        </p:spPr>
        <p:txBody>
          <a:bodyPr/>
          <a:lstStyle/>
          <a:p>
            <a:r>
              <a:rPr lang="en-US" sz="1400" smtClean="0"/>
              <a:t>	‘</a:t>
            </a:r>
            <a:r>
              <a:rPr lang="en-US" b="1" smtClean="0"/>
              <a:t>Article Influence’</a:t>
            </a:r>
          </a:p>
          <a:p>
            <a:endParaRPr lang="en-US" sz="1800" b="1" smtClean="0"/>
          </a:p>
          <a:p>
            <a:r>
              <a:rPr lang="en-US" sz="1400" b="1" smtClean="0"/>
              <a:t>	</a:t>
            </a:r>
            <a:r>
              <a:rPr lang="en-US" sz="1600" smtClean="0"/>
              <a:t>Mäter en tidskrifts relativa betydelse på en per-artikel-basis.</a:t>
            </a:r>
          </a:p>
          <a:p>
            <a:r>
              <a:rPr lang="en-US" sz="1600" smtClean="0"/>
              <a:t>	Tidskriftens Eigenfactor Score dividerat med andelen artiklar i tidskriften. Andelen artiklar normaliseras så att summan av artiklar från alla tidskrifter sätts till 1.</a:t>
            </a:r>
          </a:p>
          <a:p>
            <a:pPr lvl="1">
              <a:buFont typeface="Arial" pitchFamily="34" charset="0"/>
              <a:buChar char="•"/>
            </a:pPr>
            <a:r>
              <a:rPr lang="en-US" sz="1600" b="1" smtClean="0"/>
              <a:t>Det genomsnittliga Article Influence-värdet är 1.00</a:t>
            </a:r>
            <a:r>
              <a:rPr lang="en-US" sz="1600" smtClean="0"/>
              <a:t>. </a:t>
            </a:r>
          </a:p>
          <a:p>
            <a:pPr lvl="1">
              <a:buFont typeface="Arial" pitchFamily="34" charset="0"/>
              <a:buChar char="•"/>
            </a:pPr>
            <a:r>
              <a:rPr lang="en-US" sz="1600" b="1" smtClean="0"/>
              <a:t>Ett värde som är större än 1.00 </a:t>
            </a:r>
            <a:r>
              <a:rPr lang="en-US" sz="1600" smtClean="0"/>
              <a:t>indikerar att varje artikel i tidskriften i genomsnitt har ett inflytande </a:t>
            </a:r>
            <a:r>
              <a:rPr lang="en-US" sz="1600" b="1" smtClean="0"/>
              <a:t>över genomsnittet</a:t>
            </a:r>
            <a:r>
              <a:rPr lang="en-US" sz="1600" smtClean="0"/>
              <a:t>. </a:t>
            </a:r>
          </a:p>
          <a:p>
            <a:pPr lvl="1">
              <a:buFont typeface="Arial" pitchFamily="34" charset="0"/>
              <a:buChar char="•"/>
            </a:pPr>
            <a:r>
              <a:rPr lang="en-US" sz="1600" b="1" smtClean="0"/>
              <a:t>Ett värde som är mindre än 1.00 </a:t>
            </a:r>
            <a:r>
              <a:rPr lang="en-US" sz="1600" smtClean="0"/>
              <a:t>indikerar att varje artikel i tidskriften har ett inflytande </a:t>
            </a:r>
            <a:r>
              <a:rPr lang="en-US" sz="1600" b="1" smtClean="0"/>
              <a:t>under genomsnittet</a:t>
            </a:r>
            <a:r>
              <a:rPr lang="en-US" sz="1600" smtClean="0"/>
              <a:t>.</a:t>
            </a:r>
          </a:p>
          <a:p>
            <a:pPr lvl="1">
              <a:buFont typeface="Arial" pitchFamily="34" charset="0"/>
              <a:buChar char="•"/>
            </a:pPr>
            <a:r>
              <a:rPr lang="en-US" sz="1600" smtClean="0"/>
              <a:t>En tidskrifts Article Influence-värde är ett mått på det </a:t>
            </a:r>
            <a:r>
              <a:rPr lang="en-US" sz="1600" b="1" smtClean="0"/>
              <a:t>genomsnittliga värdet av dess enskilda artiklar</a:t>
            </a:r>
            <a:r>
              <a:rPr lang="en-US" sz="1600" smtClean="0"/>
              <a:t> under de fem första åren efter de har blivit publicerade.</a:t>
            </a:r>
          </a:p>
          <a:p>
            <a:r>
              <a:rPr lang="en-US" sz="1600" smtClean="0"/>
              <a:t>	</a:t>
            </a:r>
            <a:endParaRPr lang="en-US" sz="1600" b="1" smtClean="0"/>
          </a:p>
          <a:p>
            <a:endParaRPr lang="en-US" smtClean="0"/>
          </a:p>
          <a:p>
            <a:endParaRPr lang="en-US" smtClean="0"/>
          </a:p>
          <a:p>
            <a:endParaRPr lang="en-US" smtClean="0"/>
          </a:p>
          <a:p>
            <a:endParaRPr lang="en-US" smtClean="0"/>
          </a:p>
          <a:p>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1071546"/>
            <a:ext cx="6553200" cy="685800"/>
          </a:xfrm>
        </p:spPr>
        <p:txBody>
          <a:bodyPr/>
          <a:lstStyle/>
          <a:p>
            <a:r>
              <a:rPr lang="sv-SE" smtClean="0"/>
              <a:t>SCImago Journal &amp; Country Rank</a:t>
            </a:r>
            <a:endParaRPr lang="sv-SE"/>
          </a:p>
        </p:txBody>
      </p:sp>
      <p:sp>
        <p:nvSpPr>
          <p:cNvPr id="3" name="Content Placeholder 2"/>
          <p:cNvSpPr>
            <a:spLocks noGrp="1"/>
          </p:cNvSpPr>
          <p:nvPr>
            <p:ph idx="1"/>
          </p:nvPr>
        </p:nvSpPr>
        <p:spPr>
          <a:xfrm>
            <a:off x="714348" y="2000240"/>
            <a:ext cx="8277252" cy="4429156"/>
          </a:xfrm>
        </p:spPr>
        <p:txBody>
          <a:bodyPr/>
          <a:lstStyle/>
          <a:p>
            <a:pPr>
              <a:buFont typeface="Arial" pitchFamily="34" charset="0"/>
              <a:buChar char="•"/>
            </a:pPr>
            <a:r>
              <a:rPr lang="sv-SE" smtClean="0"/>
              <a:t>Baseras på data från databasen Scopus</a:t>
            </a:r>
          </a:p>
          <a:p>
            <a:pPr>
              <a:buFont typeface="Arial" pitchFamily="34" charset="0"/>
              <a:buChar char="•"/>
            </a:pPr>
            <a:r>
              <a:rPr lang="sv-SE" smtClean="0"/>
              <a:t>Scopus: indexerar cirka </a:t>
            </a:r>
            <a:r>
              <a:rPr lang="sv-SE" b="1" smtClean="0"/>
              <a:t>15 000 tidskrifter </a:t>
            </a:r>
            <a:r>
              <a:rPr lang="sv-SE" smtClean="0"/>
              <a:t>(jämför med Web of Science: cirka 9 300 tidskrifter)</a:t>
            </a:r>
          </a:p>
          <a:p>
            <a:pPr>
              <a:buFont typeface="Arial" pitchFamily="34" charset="0"/>
              <a:buChar char="•"/>
            </a:pPr>
            <a:r>
              <a:rPr lang="sv-SE" b="1" smtClean="0"/>
              <a:t>SCImago Journal Rank Indicator </a:t>
            </a:r>
            <a:r>
              <a:rPr lang="sv-SE" smtClean="0"/>
              <a:t>liknar Eigenfactor</a:t>
            </a:r>
          </a:p>
          <a:p>
            <a:pPr>
              <a:buFont typeface="Arial" pitchFamily="34" charset="0"/>
              <a:buChar char="•"/>
            </a:pPr>
            <a:r>
              <a:rPr lang="sv-SE" smtClean="0"/>
              <a:t>27 större tematiska kategorier (Subject Area)</a:t>
            </a:r>
          </a:p>
          <a:p>
            <a:pPr>
              <a:buFont typeface="Arial" pitchFamily="34" charset="0"/>
              <a:buChar char="•"/>
            </a:pPr>
            <a:r>
              <a:rPr lang="sv-SE" smtClean="0"/>
              <a:t>313 specifika ämneskategorier (Subject Category)</a:t>
            </a:r>
          </a:p>
          <a:p>
            <a:pPr>
              <a:buFont typeface="Arial" pitchFamily="34" charset="0"/>
              <a:buChar char="•"/>
            </a:pPr>
            <a:r>
              <a:rPr lang="sv-SE" smtClean="0"/>
              <a:t>Kan jämföra upp till fyra tidskrifter samtidigt</a:t>
            </a:r>
          </a:p>
          <a:p>
            <a:pPr>
              <a:buFont typeface="Arial" pitchFamily="34" charset="0"/>
              <a:buChar char="•"/>
            </a:pPr>
            <a:r>
              <a:rPr lang="sv-SE" smtClean="0"/>
              <a:t>Kartor kan genereras för att visualisera olika ämnesområden</a:t>
            </a:r>
            <a:endParaRPr lang="sv-SE" sz="2800" smtClean="0"/>
          </a:p>
          <a:p>
            <a:pPr>
              <a:buFont typeface="Arial" pitchFamily="34" charset="0"/>
              <a:buChar char="•"/>
            </a:pPr>
            <a:endParaRPr lang="sv-SE" smtClean="0"/>
          </a:p>
          <a:p>
            <a:endParaRPr lang="sv-SE"/>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928662" y="857232"/>
            <a:ext cx="7500990" cy="5143523"/>
          </a:xfrm>
          <a:prstGeom prst="rect">
            <a:avLst/>
          </a:prstGeom>
          <a:noFill/>
          <a:ln w="9525">
            <a:noFill/>
            <a:miter lim="800000"/>
            <a:headEnd/>
            <a:tailEnd/>
          </a:ln>
        </p:spPr>
      </p:pic>
      <p:sp>
        <p:nvSpPr>
          <p:cNvPr id="5" name="TextBox 4"/>
          <p:cNvSpPr txBox="1"/>
          <p:nvPr/>
        </p:nvSpPr>
        <p:spPr>
          <a:xfrm>
            <a:off x="2071670" y="6143644"/>
            <a:ext cx="6643734" cy="276999"/>
          </a:xfrm>
          <a:prstGeom prst="rect">
            <a:avLst/>
          </a:prstGeom>
          <a:noFill/>
        </p:spPr>
        <p:txBody>
          <a:bodyPr wrap="square" rtlCol="0">
            <a:spAutoFit/>
          </a:bodyPr>
          <a:lstStyle/>
          <a:p>
            <a:r>
              <a:rPr lang="sv-SE" sz="1200" smtClean="0"/>
              <a:t>Källa: </a:t>
            </a:r>
            <a:r>
              <a:rPr lang="sv-SE" sz="1200" smtClean="0">
                <a:hlinkClick r:id="rId3"/>
              </a:rPr>
              <a:t>Stock (2009). The inflation of impact factors of journals. </a:t>
            </a:r>
            <a:r>
              <a:rPr lang="sv-SE" sz="1200" i="1" smtClean="0">
                <a:hlinkClick r:id="rId3"/>
              </a:rPr>
              <a:t>ChemPhysChem</a:t>
            </a:r>
            <a:r>
              <a:rPr lang="sv-SE" sz="1200" smtClean="0">
                <a:hlinkClick r:id="rId3"/>
              </a:rPr>
              <a:t>, 10, p. 2193</a:t>
            </a:r>
            <a:endParaRPr lang="sv-SE" sz="12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857232"/>
            <a:ext cx="7215238" cy="685800"/>
          </a:xfrm>
        </p:spPr>
        <p:txBody>
          <a:bodyPr/>
          <a:lstStyle/>
          <a:p>
            <a:r>
              <a:rPr lang="sv-SE" smtClean="0"/>
              <a:t>Verktyg för tidskriftsevaluering</a:t>
            </a:r>
            <a:endParaRPr lang="sv-SE"/>
          </a:p>
        </p:txBody>
      </p:sp>
      <p:sp>
        <p:nvSpPr>
          <p:cNvPr id="3" name="Content Placeholder 2"/>
          <p:cNvSpPr>
            <a:spLocks noGrp="1"/>
          </p:cNvSpPr>
          <p:nvPr>
            <p:ph idx="1"/>
          </p:nvPr>
        </p:nvSpPr>
        <p:spPr>
          <a:xfrm>
            <a:off x="785786" y="1500174"/>
            <a:ext cx="7772400" cy="5214974"/>
          </a:xfrm>
        </p:spPr>
        <p:txBody>
          <a:bodyPr/>
          <a:lstStyle/>
          <a:p>
            <a:r>
              <a:rPr lang="sv-SE" smtClean="0">
                <a:hlinkClick r:id="rId2"/>
              </a:rPr>
              <a:t>Journal Citation Reports</a:t>
            </a:r>
            <a:r>
              <a:rPr lang="sv-SE" smtClean="0"/>
              <a:t> (data från ISI Web of Science)</a:t>
            </a:r>
          </a:p>
          <a:p>
            <a:r>
              <a:rPr lang="sv-SE" smtClean="0"/>
              <a:t>	</a:t>
            </a:r>
            <a:r>
              <a:rPr lang="sv-SE" sz="1800" smtClean="0"/>
              <a:t>Nätverkslogin är nödvändigt för att komma åt den utanför campus!</a:t>
            </a:r>
          </a:p>
          <a:p>
            <a:endParaRPr lang="sv-SE" smtClean="0"/>
          </a:p>
          <a:p>
            <a:r>
              <a:rPr lang="sv-SE" smtClean="0">
                <a:hlinkClick r:id="rId3"/>
              </a:rPr>
              <a:t>Journal Eigenfactor</a:t>
            </a:r>
            <a:r>
              <a:rPr lang="sv-SE" smtClean="0"/>
              <a:t> (data från ISI Web of Science)</a:t>
            </a:r>
          </a:p>
          <a:p>
            <a:endParaRPr lang="sv-SE" smtClean="0"/>
          </a:p>
          <a:p>
            <a:r>
              <a:rPr lang="sv-SE" smtClean="0">
                <a:hlinkClick r:id="rId4"/>
              </a:rPr>
              <a:t>Scopus</a:t>
            </a:r>
            <a:r>
              <a:rPr lang="sv-SE" smtClean="0"/>
              <a:t> </a:t>
            </a:r>
          </a:p>
          <a:p>
            <a:r>
              <a:rPr lang="sv-SE" sz="1800" smtClean="0"/>
              <a:t>	Nätverkslogin är nödvändigt för att komma åt den utanför campus!</a:t>
            </a:r>
            <a:endParaRPr lang="sv-SE" sz="1800" smtClean="0">
              <a:hlinkClick r:id="rId5"/>
            </a:endParaRPr>
          </a:p>
          <a:p>
            <a:endParaRPr lang="sv-SE" sz="1800" smtClean="0">
              <a:hlinkClick r:id="rId5"/>
            </a:endParaRPr>
          </a:p>
          <a:p>
            <a:r>
              <a:rPr lang="sv-SE" smtClean="0">
                <a:hlinkClick r:id="rId5"/>
              </a:rPr>
              <a:t>SCImago Journal &amp; Country Rank </a:t>
            </a:r>
            <a:r>
              <a:rPr lang="sv-SE" smtClean="0"/>
              <a:t>(data från Scopus)</a:t>
            </a:r>
          </a:p>
          <a:p>
            <a:endParaRPr lang="sv-SE" smtClean="0"/>
          </a:p>
          <a:p>
            <a:r>
              <a:rPr lang="sv-SE" smtClean="0">
                <a:hlinkClick r:id="rId6"/>
              </a:rPr>
              <a:t>Publish or Perish</a:t>
            </a:r>
            <a:r>
              <a:rPr lang="sv-SE" smtClean="0"/>
              <a:t> (fri programvara)</a:t>
            </a:r>
          </a:p>
          <a:p>
            <a:r>
              <a:rPr lang="sv-SE" sz="1800" smtClean="0"/>
              <a:t>	Använder Google Scholar för att analysera citeringsdata.</a:t>
            </a:r>
          </a:p>
          <a:p>
            <a:endParaRPr lang="sv-SE" sz="1800" smtClean="0"/>
          </a:p>
          <a:p>
            <a:r>
              <a:rPr lang="sv-SE" smtClean="0">
                <a:hlinkClick r:id="rId7"/>
              </a:rPr>
              <a:t>European Reference Index for the Humanities (ERIH)</a:t>
            </a:r>
            <a:endParaRPr lang="sv-SE" smtClean="0"/>
          </a:p>
          <a:p>
            <a:endParaRPr lang="sv-SE" smtClean="0"/>
          </a:p>
          <a:p>
            <a:endParaRPr lang="sv-SE" smtClean="0"/>
          </a:p>
          <a:p>
            <a:endParaRPr lang="sv-SE" smtClean="0"/>
          </a:p>
          <a:p>
            <a:endParaRPr lang="sv-SE"/>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928670"/>
            <a:ext cx="6357982" cy="685800"/>
          </a:xfrm>
        </p:spPr>
        <p:txBody>
          <a:bodyPr/>
          <a:lstStyle/>
          <a:p>
            <a:r>
              <a:rPr lang="sv-SE" smtClean="0"/>
              <a:t>Vad kan påverka tidskriftsevalueringen?</a:t>
            </a:r>
            <a:endParaRPr lang="sv-SE"/>
          </a:p>
        </p:txBody>
      </p:sp>
      <p:pic>
        <p:nvPicPr>
          <p:cNvPr id="1026" name="Picture 2"/>
          <p:cNvPicPr>
            <a:picLocks noGrp="1" noChangeAspect="1" noChangeArrowheads="1"/>
          </p:cNvPicPr>
          <p:nvPr>
            <p:ph idx="1"/>
          </p:nvPr>
        </p:nvPicPr>
        <p:blipFill>
          <a:blip r:embed="rId2" cstate="print"/>
          <a:srcRect/>
          <a:stretch>
            <a:fillRect/>
          </a:stretch>
        </p:blipFill>
        <p:spPr bwMode="auto">
          <a:xfrm>
            <a:off x="714348" y="1709904"/>
            <a:ext cx="8001056" cy="45051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000108"/>
            <a:ext cx="8286808" cy="685800"/>
          </a:xfrm>
        </p:spPr>
        <p:txBody>
          <a:bodyPr/>
          <a:lstStyle/>
          <a:p>
            <a:r>
              <a:rPr lang="sv-SE" smtClean="0"/>
              <a:t>Impaktfaktorn – vad handlar citeringar egentligen om?</a:t>
            </a:r>
            <a:endParaRPr lang="sv-SE"/>
          </a:p>
        </p:txBody>
      </p:sp>
      <p:pic>
        <p:nvPicPr>
          <p:cNvPr id="1026" name="Picture 2"/>
          <p:cNvPicPr>
            <a:picLocks noGrp="1" noChangeAspect="1" noChangeArrowheads="1"/>
          </p:cNvPicPr>
          <p:nvPr>
            <p:ph idx="1"/>
          </p:nvPr>
        </p:nvPicPr>
        <p:blipFill>
          <a:blip r:embed="rId2" cstate="print"/>
          <a:srcRect/>
          <a:stretch>
            <a:fillRect/>
          </a:stretch>
        </p:blipFill>
        <p:spPr bwMode="auto">
          <a:xfrm>
            <a:off x="1285852" y="2285992"/>
            <a:ext cx="6577790" cy="2987294"/>
          </a:xfrm>
          <a:prstGeom prst="rect">
            <a:avLst/>
          </a:prstGeom>
          <a:noFill/>
          <a:ln w="9525">
            <a:noFill/>
            <a:miter lim="800000"/>
            <a:headEnd/>
            <a:tailEnd/>
          </a:ln>
        </p:spPr>
      </p:pic>
      <p:sp>
        <p:nvSpPr>
          <p:cNvPr id="5" name="TextBox 4"/>
          <p:cNvSpPr txBox="1"/>
          <p:nvPr/>
        </p:nvSpPr>
        <p:spPr>
          <a:xfrm>
            <a:off x="3500430" y="6000768"/>
            <a:ext cx="4500594" cy="261610"/>
          </a:xfrm>
          <a:prstGeom prst="rect">
            <a:avLst/>
          </a:prstGeom>
          <a:noFill/>
        </p:spPr>
        <p:txBody>
          <a:bodyPr wrap="square" rtlCol="0">
            <a:spAutoFit/>
          </a:bodyPr>
          <a:lstStyle/>
          <a:p>
            <a:r>
              <a:rPr lang="sv-SE" sz="1100" smtClean="0"/>
              <a:t>Från: </a:t>
            </a:r>
            <a:r>
              <a:rPr lang="sv-SE" sz="1100" smtClean="0">
                <a:hlinkClick r:id="rId3"/>
              </a:rPr>
              <a:t>http://www.phdcomics.com/comics/archive.php?comicid=1108</a:t>
            </a:r>
            <a:r>
              <a:rPr lang="sv-SE" sz="1100" smtClean="0"/>
              <a:t> </a:t>
            </a:r>
            <a:endParaRPr lang="sv-SE" sz="11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71538" y="1000108"/>
            <a:ext cx="6553200" cy="685800"/>
          </a:xfrm>
        </p:spPr>
        <p:txBody>
          <a:bodyPr/>
          <a:lstStyle/>
          <a:p>
            <a:pPr algn="ctr"/>
            <a:r>
              <a:rPr lang="sv-SE" smtClean="0"/>
              <a:t>Vad är bibliometri?</a:t>
            </a:r>
          </a:p>
        </p:txBody>
      </p:sp>
      <p:sp>
        <p:nvSpPr>
          <p:cNvPr id="8195" name="Rectangle 3"/>
          <p:cNvSpPr>
            <a:spLocks noGrp="1" noChangeArrowheads="1"/>
          </p:cNvSpPr>
          <p:nvPr>
            <p:ph idx="1"/>
          </p:nvPr>
        </p:nvSpPr>
        <p:spPr>
          <a:xfrm>
            <a:off x="1219200" y="2000240"/>
            <a:ext cx="7772400" cy="4429156"/>
          </a:xfrm>
        </p:spPr>
        <p:txBody>
          <a:bodyPr/>
          <a:lstStyle/>
          <a:p>
            <a:pPr>
              <a:buFontTx/>
              <a:buChar char="-"/>
            </a:pPr>
            <a:r>
              <a:rPr lang="sv-SE" sz="2400" smtClean="0"/>
              <a:t> en uppsättning av metoder att studera eller mäta texter eller information</a:t>
            </a:r>
          </a:p>
          <a:p>
            <a:pPr>
              <a:buFontTx/>
              <a:buChar char="-"/>
            </a:pPr>
            <a:r>
              <a:rPr lang="sv-SE" sz="2400" smtClean="0"/>
              <a:t> har historiskt använts för att studera samband  mellan texter, tidskrifter, författare etc</a:t>
            </a:r>
          </a:p>
          <a:p>
            <a:pPr>
              <a:buFontTx/>
              <a:buChar char="-"/>
            </a:pPr>
            <a:r>
              <a:rPr lang="sv-SE" sz="2400" smtClean="0"/>
              <a:t> använts av bibliotekarier för att kunna välja ut de viktigaste tidskrifterna inom ett ämnesområde</a:t>
            </a:r>
          </a:p>
          <a:p>
            <a:pPr>
              <a:buFontTx/>
              <a:buChar char="-"/>
            </a:pPr>
            <a:r>
              <a:rPr lang="sv-SE" sz="2400" smtClean="0"/>
              <a:t> används idag mest för att analysera en grupps forskning kvantitativt och kvalitativt, t ex forskargrupper, institutioner, lärosäten, länder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362200" y="1143000"/>
            <a:ext cx="5522913" cy="457200"/>
          </a:xfrm>
          <a:prstGeom prst="rect">
            <a:avLst/>
          </a:prstGeom>
          <a:noFill/>
          <a:ln w="9525">
            <a:noFill/>
            <a:miter lim="800000"/>
            <a:headEnd/>
            <a:tailEnd/>
          </a:ln>
        </p:spPr>
        <p:txBody>
          <a:bodyPr>
            <a:spAutoFit/>
          </a:bodyPr>
          <a:lstStyle/>
          <a:p>
            <a:pPr>
              <a:spcBef>
                <a:spcPct val="50000"/>
              </a:spcBef>
            </a:pPr>
            <a:r>
              <a:rPr lang="sv-SE" b="1">
                <a:latin typeface="Helvetica Neue" pitchFamily="-96" charset="0"/>
                <a:cs typeface="Arial" charset="0"/>
              </a:rPr>
              <a:t>Områden inom bibliometri</a:t>
            </a:r>
            <a:endParaRPr lang="sv-SE">
              <a:latin typeface="Helvetica 65 Medium" pitchFamily="34" charset="0"/>
              <a:cs typeface="Arial" charset="0"/>
            </a:endParaRPr>
          </a:p>
        </p:txBody>
      </p:sp>
      <p:sp>
        <p:nvSpPr>
          <p:cNvPr id="29699" name="Text Box 3"/>
          <p:cNvSpPr txBox="1">
            <a:spLocks noChangeArrowheads="1"/>
          </p:cNvSpPr>
          <p:nvPr/>
        </p:nvSpPr>
        <p:spPr bwMode="auto">
          <a:xfrm>
            <a:off x="2428860" y="2643182"/>
            <a:ext cx="6072230" cy="1877437"/>
          </a:xfrm>
          <a:prstGeom prst="rect">
            <a:avLst/>
          </a:prstGeom>
          <a:noFill/>
          <a:ln w="9525">
            <a:noFill/>
            <a:miter lim="800000"/>
            <a:headEnd/>
            <a:tailEnd/>
          </a:ln>
        </p:spPr>
        <p:txBody>
          <a:bodyPr wrap="square">
            <a:spAutoFit/>
          </a:bodyPr>
          <a:lstStyle/>
          <a:p>
            <a:pPr>
              <a:spcBef>
                <a:spcPct val="50000"/>
              </a:spcBef>
            </a:pPr>
            <a:r>
              <a:rPr lang="sv-SE" sz="2000">
                <a:latin typeface="Helvetica 65 Medium" pitchFamily="34" charset="0"/>
                <a:cs typeface="Arial" charset="0"/>
              </a:rPr>
              <a:t>1</a:t>
            </a:r>
            <a:r>
              <a:rPr lang="sv-SE" sz="2000">
                <a:latin typeface="+mj-lt"/>
                <a:cs typeface="Arial" charset="0"/>
              </a:rPr>
              <a:t>. Bibliometrisk </a:t>
            </a:r>
            <a:r>
              <a:rPr lang="sv-SE" sz="2000" smtClean="0">
                <a:latin typeface="+mj-lt"/>
                <a:cs typeface="Arial" charset="0"/>
              </a:rPr>
              <a:t>grundforskning -</a:t>
            </a:r>
            <a:br>
              <a:rPr lang="sv-SE" sz="2000" smtClean="0">
                <a:latin typeface="+mj-lt"/>
                <a:cs typeface="Arial" charset="0"/>
              </a:rPr>
            </a:br>
            <a:r>
              <a:rPr lang="sv-SE" sz="2000" smtClean="0">
                <a:latin typeface="+mj-lt"/>
                <a:cs typeface="Arial" charset="0"/>
              </a:rPr>
              <a:t>    publiceringens </a:t>
            </a:r>
            <a:r>
              <a:rPr lang="sv-SE" sz="2000">
                <a:latin typeface="+mj-lt"/>
                <a:cs typeface="Arial" charset="0"/>
              </a:rPr>
              <a:t>lagar och distributioner</a:t>
            </a:r>
          </a:p>
          <a:p>
            <a:pPr>
              <a:spcBef>
                <a:spcPct val="50000"/>
              </a:spcBef>
            </a:pPr>
            <a:r>
              <a:rPr lang="sv-SE" sz="2000">
                <a:latin typeface="+mj-lt"/>
                <a:cs typeface="Arial" charset="0"/>
              </a:rPr>
              <a:t>2. Citeringsanalys</a:t>
            </a:r>
          </a:p>
          <a:p>
            <a:pPr>
              <a:spcBef>
                <a:spcPct val="50000"/>
              </a:spcBef>
            </a:pPr>
            <a:r>
              <a:rPr lang="sv-SE" sz="2000">
                <a:latin typeface="+mj-lt"/>
                <a:cs typeface="Arial" charset="0"/>
              </a:rPr>
              <a:t>3. Forskningsmätning och utvärderingsindikatorer</a:t>
            </a:r>
            <a:r>
              <a:rPr lang="sv-SE" sz="1600">
                <a:latin typeface="Helvetica 65 Medium" pitchFamily="34" charset="0"/>
                <a:cs typeface="Arial" charset="0"/>
              </a:rPr>
              <a:t/>
            </a:r>
            <a:br>
              <a:rPr lang="sv-SE" sz="1600">
                <a:latin typeface="Helvetica 65 Medium" pitchFamily="34" charset="0"/>
                <a:cs typeface="Arial" charset="0"/>
              </a:rPr>
            </a:br>
            <a:endParaRPr lang="sv-SE" sz="1600">
              <a:latin typeface="Helvetica 65 Medium" pitchFamily="34" charset="0"/>
              <a:cs typeface="Arial" charset="0"/>
            </a:endParaRPr>
          </a:p>
        </p:txBody>
      </p:sp>
      <p:pic>
        <p:nvPicPr>
          <p:cNvPr id="17412" name="Picture 4"/>
          <p:cNvPicPr>
            <a:picLocks noChangeAspect="1" noChangeArrowheads="1"/>
          </p:cNvPicPr>
          <p:nvPr/>
        </p:nvPicPr>
        <p:blipFill>
          <a:blip r:embed="rId3" cstate="print"/>
          <a:srcRect/>
          <a:stretch>
            <a:fillRect/>
          </a:stretch>
        </p:blipFill>
        <p:spPr bwMode="auto">
          <a:xfrm>
            <a:off x="214282" y="2857496"/>
            <a:ext cx="2085977" cy="11430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362200" y="1143000"/>
            <a:ext cx="5522913" cy="457200"/>
          </a:xfrm>
          <a:prstGeom prst="rect">
            <a:avLst/>
          </a:prstGeom>
          <a:noFill/>
          <a:ln w="9525">
            <a:noFill/>
            <a:miter lim="800000"/>
            <a:headEnd/>
            <a:tailEnd/>
          </a:ln>
        </p:spPr>
        <p:txBody>
          <a:bodyPr>
            <a:spAutoFit/>
          </a:bodyPr>
          <a:lstStyle/>
          <a:p>
            <a:pPr>
              <a:spcBef>
                <a:spcPct val="50000"/>
              </a:spcBef>
            </a:pPr>
            <a:r>
              <a:rPr lang="sv-SE" b="1">
                <a:latin typeface="Helvetica 65 Medium" pitchFamily="34" charset="0"/>
                <a:cs typeface="Arial" charset="0"/>
              </a:rPr>
              <a:t>1. Lagar och distributioner</a:t>
            </a:r>
          </a:p>
        </p:txBody>
      </p:sp>
      <p:sp>
        <p:nvSpPr>
          <p:cNvPr id="33795" name="Text Box 3"/>
          <p:cNvSpPr txBox="1">
            <a:spLocks noChangeArrowheads="1"/>
          </p:cNvSpPr>
          <p:nvPr/>
        </p:nvSpPr>
        <p:spPr bwMode="auto">
          <a:xfrm>
            <a:off x="2285984" y="1928802"/>
            <a:ext cx="6357982" cy="3231654"/>
          </a:xfrm>
          <a:prstGeom prst="rect">
            <a:avLst/>
          </a:prstGeom>
          <a:noFill/>
          <a:ln w="9525">
            <a:noFill/>
            <a:miter lim="800000"/>
            <a:headEnd/>
            <a:tailEnd/>
          </a:ln>
        </p:spPr>
        <p:txBody>
          <a:bodyPr wrap="square">
            <a:spAutoFit/>
          </a:bodyPr>
          <a:lstStyle/>
          <a:p>
            <a:pPr>
              <a:spcBef>
                <a:spcPct val="50000"/>
              </a:spcBef>
            </a:pPr>
            <a:r>
              <a:rPr lang="sv-SE" sz="2000" b="1"/>
              <a:t>Lotkas produktivitetslag</a:t>
            </a:r>
          </a:p>
          <a:p>
            <a:pPr>
              <a:spcBef>
                <a:spcPct val="50000"/>
              </a:spcBef>
            </a:pPr>
            <a:r>
              <a:rPr lang="sv-SE" sz="2000"/>
              <a:t>Alfred Lotka – matematiker och statistiker</a:t>
            </a:r>
          </a:p>
          <a:p>
            <a:pPr>
              <a:spcBef>
                <a:spcPct val="50000"/>
              </a:spcBef>
            </a:pPr>
            <a:r>
              <a:rPr lang="sv-SE" sz="2000"/>
              <a:t>Undersökte Chemical Abstracts</a:t>
            </a:r>
          </a:p>
          <a:p>
            <a:pPr>
              <a:spcBef>
                <a:spcPct val="50000"/>
              </a:spcBef>
            </a:pPr>
            <a:r>
              <a:rPr lang="sv-SE" sz="2000"/>
              <a:t>Om ett visst antal författare (x st) har publicerat  en publikation var, då är antalet som publicerat 2 publikationer ca x/4 st, antalet som publicerat 3 ca x/9, osv.</a:t>
            </a:r>
          </a:p>
          <a:p>
            <a:pPr>
              <a:spcBef>
                <a:spcPct val="50000"/>
              </a:spcBef>
            </a:pPr>
            <a:r>
              <a:rPr lang="sv-SE" sz="1600"/>
              <a:t>Y=C/Xn</a:t>
            </a:r>
            <a:r>
              <a:rPr lang="sv-SE" sz="1600" baseline="30000"/>
              <a:t>2 </a:t>
            </a:r>
            <a:r>
              <a:rPr lang="sv-SE" sz="1600"/>
              <a:t>  </a:t>
            </a:r>
            <a:r>
              <a:rPr lang="sv-SE" sz="1000"/>
              <a:t>x-antalet publikationer</a:t>
            </a:r>
            <a:r>
              <a:rPr lang="sv-SE" sz="1600"/>
              <a:t>, </a:t>
            </a:r>
            <a:r>
              <a:rPr lang="sv-SE" sz="1000"/>
              <a:t>Y=relativa antalet författare med x publikationer, n och C fältspecifika konstanter</a:t>
            </a:r>
            <a:endParaRPr lang="sv-SE" sz="1000" baseline="30000"/>
          </a:p>
        </p:txBody>
      </p:sp>
      <p:pic>
        <p:nvPicPr>
          <p:cNvPr id="33797" name="Picture 5"/>
          <p:cNvPicPr>
            <a:picLocks noChangeAspect="1" noChangeArrowheads="1"/>
          </p:cNvPicPr>
          <p:nvPr/>
        </p:nvPicPr>
        <p:blipFill>
          <a:blip r:embed="rId3" cstate="print"/>
          <a:srcRect/>
          <a:stretch>
            <a:fillRect/>
          </a:stretch>
        </p:blipFill>
        <p:spPr bwMode="auto">
          <a:xfrm>
            <a:off x="179388" y="1714488"/>
            <a:ext cx="2003425" cy="2938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339975" y="981075"/>
            <a:ext cx="5522913" cy="457200"/>
          </a:xfrm>
          <a:prstGeom prst="rect">
            <a:avLst/>
          </a:prstGeom>
          <a:noFill/>
          <a:ln w="9525">
            <a:noFill/>
            <a:miter lim="800000"/>
            <a:headEnd/>
            <a:tailEnd/>
          </a:ln>
        </p:spPr>
        <p:txBody>
          <a:bodyPr>
            <a:spAutoFit/>
          </a:bodyPr>
          <a:lstStyle/>
          <a:p>
            <a:pPr>
              <a:spcBef>
                <a:spcPct val="50000"/>
              </a:spcBef>
            </a:pPr>
            <a:r>
              <a:rPr lang="sv-SE" b="1">
                <a:latin typeface="Helvetica Neue" pitchFamily="-96" charset="0"/>
                <a:cs typeface="Arial" charset="0"/>
              </a:rPr>
              <a:t>Bradfords spridningslag</a:t>
            </a:r>
            <a:endParaRPr lang="sv-SE">
              <a:latin typeface="Helvetica 65 Medium" pitchFamily="34" charset="0"/>
              <a:cs typeface="Arial" charset="0"/>
            </a:endParaRPr>
          </a:p>
        </p:txBody>
      </p:sp>
      <p:sp>
        <p:nvSpPr>
          <p:cNvPr id="19459" name="Text Box 3"/>
          <p:cNvSpPr txBox="1">
            <a:spLocks noChangeArrowheads="1"/>
          </p:cNvSpPr>
          <p:nvPr/>
        </p:nvSpPr>
        <p:spPr bwMode="auto">
          <a:xfrm>
            <a:off x="1785919" y="1743075"/>
            <a:ext cx="6292870" cy="1200329"/>
          </a:xfrm>
          <a:prstGeom prst="rect">
            <a:avLst/>
          </a:prstGeom>
          <a:noFill/>
          <a:ln w="9525">
            <a:noFill/>
            <a:miter lim="800000"/>
            <a:headEnd/>
            <a:tailEnd/>
          </a:ln>
        </p:spPr>
        <p:txBody>
          <a:bodyPr wrap="square">
            <a:spAutoFit/>
          </a:bodyPr>
          <a:lstStyle/>
          <a:p>
            <a:pPr>
              <a:spcBef>
                <a:spcPct val="50000"/>
              </a:spcBef>
            </a:pPr>
            <a:r>
              <a:rPr lang="sv-SE" sz="1600">
                <a:latin typeface="Helvetica 65 Medium" pitchFamily="34" charset="0"/>
                <a:cs typeface="Arial" charset="0"/>
              </a:rPr>
              <a:t>Samuel Bradford</a:t>
            </a:r>
          </a:p>
          <a:p>
            <a:pPr>
              <a:spcBef>
                <a:spcPct val="50000"/>
              </a:spcBef>
            </a:pPr>
            <a:r>
              <a:rPr lang="sv-SE" sz="1600">
                <a:latin typeface="Helvetica 65 Medium" pitchFamily="34" charset="0"/>
                <a:cs typeface="Arial" charset="0"/>
              </a:rPr>
              <a:t>Om ett antal kärntidskrifter publicerar 100 artiklar ett visst år tillhörande ett visst vetenskapligt område, då behövs det ca 5 gånger så många tidskrifter för att fånga in nästa 100 artiklar osv. </a:t>
            </a:r>
          </a:p>
        </p:txBody>
      </p:sp>
      <p:sp>
        <p:nvSpPr>
          <p:cNvPr id="19460" name="AutoShape 6"/>
          <p:cNvSpPr>
            <a:spLocks noChangeArrowheads="1"/>
          </p:cNvSpPr>
          <p:nvPr/>
        </p:nvSpPr>
        <p:spPr bwMode="auto">
          <a:xfrm>
            <a:off x="2462213" y="3122613"/>
            <a:ext cx="3611562" cy="2735262"/>
          </a:xfrm>
          <a:prstGeom prst="flowChartExtract">
            <a:avLst/>
          </a:prstGeom>
          <a:solidFill>
            <a:srgbClr val="9999FF"/>
          </a:solidFill>
          <a:ln w="9525">
            <a:solidFill>
              <a:schemeClr val="tx1"/>
            </a:solidFill>
            <a:miter lim="800000"/>
            <a:headEnd/>
            <a:tailEnd/>
          </a:ln>
        </p:spPr>
        <p:txBody>
          <a:bodyPr wrap="none" anchor="ctr"/>
          <a:lstStyle/>
          <a:p>
            <a:pPr algn="ctr"/>
            <a:endParaRPr lang="en-US">
              <a:solidFill>
                <a:schemeClr val="accent1"/>
              </a:solidFill>
              <a:latin typeface="Times New Roman" pitchFamily="18" charset="0"/>
            </a:endParaRPr>
          </a:p>
        </p:txBody>
      </p:sp>
      <p:sp>
        <p:nvSpPr>
          <p:cNvPr id="19461" name="Line 7"/>
          <p:cNvSpPr>
            <a:spLocks noChangeShapeType="1"/>
          </p:cNvSpPr>
          <p:nvPr/>
        </p:nvSpPr>
        <p:spPr bwMode="auto">
          <a:xfrm>
            <a:off x="3568700" y="4238625"/>
            <a:ext cx="1398588" cy="0"/>
          </a:xfrm>
          <a:prstGeom prst="line">
            <a:avLst/>
          </a:prstGeom>
          <a:noFill/>
          <a:ln w="9525">
            <a:solidFill>
              <a:schemeClr val="tx1"/>
            </a:solidFill>
            <a:round/>
            <a:headEnd/>
            <a:tailEnd/>
          </a:ln>
        </p:spPr>
        <p:txBody>
          <a:bodyPr wrap="none" anchor="ctr"/>
          <a:lstStyle/>
          <a:p>
            <a:endParaRPr lang="sv-SE"/>
          </a:p>
        </p:txBody>
      </p:sp>
      <p:sp>
        <p:nvSpPr>
          <p:cNvPr id="19462" name="Line 8"/>
          <p:cNvSpPr>
            <a:spLocks noChangeShapeType="1"/>
          </p:cNvSpPr>
          <p:nvPr/>
        </p:nvSpPr>
        <p:spPr bwMode="auto">
          <a:xfrm>
            <a:off x="3044825" y="4964113"/>
            <a:ext cx="2446338" cy="0"/>
          </a:xfrm>
          <a:prstGeom prst="line">
            <a:avLst/>
          </a:prstGeom>
          <a:noFill/>
          <a:ln w="9525">
            <a:solidFill>
              <a:schemeClr val="tx1"/>
            </a:solidFill>
            <a:round/>
            <a:headEnd/>
            <a:tailEnd/>
          </a:ln>
        </p:spPr>
        <p:txBody>
          <a:bodyPr wrap="none" anchor="ctr"/>
          <a:lstStyle/>
          <a:p>
            <a:endParaRPr lang="sv-SE"/>
          </a:p>
        </p:txBody>
      </p:sp>
      <p:sp>
        <p:nvSpPr>
          <p:cNvPr id="19463" name="Text Box 9"/>
          <p:cNvSpPr txBox="1">
            <a:spLocks noChangeArrowheads="1"/>
          </p:cNvSpPr>
          <p:nvPr/>
        </p:nvSpPr>
        <p:spPr bwMode="auto">
          <a:xfrm>
            <a:off x="4694238" y="3482975"/>
            <a:ext cx="836612" cy="457200"/>
          </a:xfrm>
          <a:prstGeom prst="rect">
            <a:avLst/>
          </a:prstGeom>
          <a:noFill/>
          <a:ln w="9525">
            <a:noFill/>
            <a:miter lim="800000"/>
            <a:headEnd/>
            <a:tailEnd/>
          </a:ln>
        </p:spPr>
        <p:txBody>
          <a:bodyPr wrap="none">
            <a:spAutoFit/>
          </a:bodyPr>
          <a:lstStyle/>
          <a:p>
            <a:pPr algn="ctr"/>
            <a:r>
              <a:rPr lang="sv-SE" b="1">
                <a:solidFill>
                  <a:srgbClr val="000099"/>
                </a:solidFill>
                <a:latin typeface="Verdana" pitchFamily="34" charset="0"/>
              </a:rPr>
              <a:t>100</a:t>
            </a:r>
            <a:endParaRPr lang="sv-SE">
              <a:latin typeface="Times New Roman" pitchFamily="18" charset="0"/>
            </a:endParaRPr>
          </a:p>
        </p:txBody>
      </p:sp>
      <p:sp>
        <p:nvSpPr>
          <p:cNvPr id="19464" name="Text Box 10"/>
          <p:cNvSpPr txBox="1">
            <a:spLocks noChangeArrowheads="1"/>
          </p:cNvSpPr>
          <p:nvPr/>
        </p:nvSpPr>
        <p:spPr bwMode="auto">
          <a:xfrm>
            <a:off x="5270500" y="4346575"/>
            <a:ext cx="836613" cy="457200"/>
          </a:xfrm>
          <a:prstGeom prst="rect">
            <a:avLst/>
          </a:prstGeom>
          <a:noFill/>
          <a:ln w="9525">
            <a:noFill/>
            <a:miter lim="800000"/>
            <a:headEnd/>
            <a:tailEnd/>
          </a:ln>
        </p:spPr>
        <p:txBody>
          <a:bodyPr wrap="none">
            <a:spAutoFit/>
          </a:bodyPr>
          <a:lstStyle/>
          <a:p>
            <a:pPr algn="ctr"/>
            <a:r>
              <a:rPr lang="sv-SE" b="1">
                <a:solidFill>
                  <a:srgbClr val="000099"/>
                </a:solidFill>
                <a:latin typeface="Verdana" pitchFamily="34" charset="0"/>
              </a:rPr>
              <a:t>100</a:t>
            </a:r>
            <a:endParaRPr lang="sv-SE">
              <a:solidFill>
                <a:srgbClr val="000099"/>
              </a:solidFill>
              <a:latin typeface="Verdana" pitchFamily="34" charset="0"/>
            </a:endParaRPr>
          </a:p>
        </p:txBody>
      </p:sp>
      <p:sp>
        <p:nvSpPr>
          <p:cNvPr id="19465" name="Text Box 11"/>
          <p:cNvSpPr txBox="1">
            <a:spLocks noChangeArrowheads="1"/>
          </p:cNvSpPr>
          <p:nvPr/>
        </p:nvSpPr>
        <p:spPr bwMode="auto">
          <a:xfrm>
            <a:off x="5773738" y="5138738"/>
            <a:ext cx="836612" cy="457200"/>
          </a:xfrm>
          <a:prstGeom prst="rect">
            <a:avLst/>
          </a:prstGeom>
          <a:noFill/>
          <a:ln w="9525">
            <a:noFill/>
            <a:miter lim="800000"/>
            <a:headEnd/>
            <a:tailEnd/>
          </a:ln>
        </p:spPr>
        <p:txBody>
          <a:bodyPr wrap="none">
            <a:spAutoFit/>
          </a:bodyPr>
          <a:lstStyle/>
          <a:p>
            <a:pPr algn="ctr"/>
            <a:r>
              <a:rPr lang="sv-SE" b="1">
                <a:solidFill>
                  <a:srgbClr val="000099"/>
                </a:solidFill>
                <a:latin typeface="Verdana" pitchFamily="34" charset="0"/>
              </a:rPr>
              <a:t>100</a:t>
            </a:r>
            <a:endParaRPr lang="sv-SE">
              <a:latin typeface="Times New Roman" pitchFamily="18" charset="0"/>
            </a:endParaRPr>
          </a:p>
        </p:txBody>
      </p:sp>
      <p:sp>
        <p:nvSpPr>
          <p:cNvPr id="19466" name="Text Box 12"/>
          <p:cNvSpPr txBox="1">
            <a:spLocks noChangeArrowheads="1"/>
          </p:cNvSpPr>
          <p:nvPr/>
        </p:nvSpPr>
        <p:spPr bwMode="auto">
          <a:xfrm>
            <a:off x="4071934" y="3643314"/>
            <a:ext cx="257175" cy="519113"/>
          </a:xfrm>
          <a:prstGeom prst="rect">
            <a:avLst/>
          </a:prstGeom>
          <a:noFill/>
          <a:ln w="9525">
            <a:noFill/>
            <a:miter lim="800000"/>
            <a:headEnd/>
            <a:tailEnd/>
          </a:ln>
        </p:spPr>
        <p:txBody>
          <a:bodyPr>
            <a:spAutoFit/>
          </a:bodyPr>
          <a:lstStyle/>
          <a:p>
            <a:pPr algn="ctr"/>
            <a:r>
              <a:rPr lang="sv-SE" sz="2800" b="1">
                <a:latin typeface="Verdana" pitchFamily="34" charset="0"/>
              </a:rPr>
              <a:t>4</a:t>
            </a:r>
            <a:endParaRPr lang="sv-SE">
              <a:latin typeface="Times New Roman" pitchFamily="18" charset="0"/>
            </a:endParaRPr>
          </a:p>
        </p:txBody>
      </p:sp>
      <p:sp>
        <p:nvSpPr>
          <p:cNvPr id="19467" name="Text Box 13"/>
          <p:cNvSpPr txBox="1">
            <a:spLocks noChangeArrowheads="1"/>
          </p:cNvSpPr>
          <p:nvPr/>
        </p:nvSpPr>
        <p:spPr bwMode="auto">
          <a:xfrm>
            <a:off x="3857620" y="4429132"/>
            <a:ext cx="688975" cy="519113"/>
          </a:xfrm>
          <a:prstGeom prst="rect">
            <a:avLst/>
          </a:prstGeom>
          <a:noFill/>
          <a:ln w="9525">
            <a:noFill/>
            <a:miter lim="800000"/>
            <a:headEnd/>
            <a:tailEnd/>
          </a:ln>
        </p:spPr>
        <p:txBody>
          <a:bodyPr wrap="none">
            <a:spAutoFit/>
          </a:bodyPr>
          <a:lstStyle/>
          <a:p>
            <a:pPr algn="ctr"/>
            <a:r>
              <a:rPr lang="sv-SE" sz="2800" b="1">
                <a:latin typeface="Verdana" pitchFamily="34" charset="0"/>
              </a:rPr>
              <a:t>20</a:t>
            </a:r>
            <a:endParaRPr lang="sv-SE">
              <a:latin typeface="Times New Roman" pitchFamily="18" charset="0"/>
            </a:endParaRPr>
          </a:p>
        </p:txBody>
      </p:sp>
      <p:sp>
        <p:nvSpPr>
          <p:cNvPr id="19468" name="Text Box 14"/>
          <p:cNvSpPr txBox="1">
            <a:spLocks noChangeArrowheads="1"/>
          </p:cNvSpPr>
          <p:nvPr/>
        </p:nvSpPr>
        <p:spPr bwMode="auto">
          <a:xfrm>
            <a:off x="3714744" y="5214950"/>
            <a:ext cx="941387" cy="519112"/>
          </a:xfrm>
          <a:prstGeom prst="rect">
            <a:avLst/>
          </a:prstGeom>
          <a:noFill/>
          <a:ln w="9525">
            <a:noFill/>
            <a:miter lim="800000"/>
            <a:headEnd/>
            <a:tailEnd/>
          </a:ln>
        </p:spPr>
        <p:txBody>
          <a:bodyPr wrap="none">
            <a:spAutoFit/>
          </a:bodyPr>
          <a:lstStyle/>
          <a:p>
            <a:pPr algn="ctr"/>
            <a:r>
              <a:rPr lang="sv-SE" sz="2800" b="1">
                <a:latin typeface="Verdana" pitchFamily="34" charset="0"/>
              </a:rPr>
              <a:t>100</a:t>
            </a:r>
            <a:endParaRPr lang="sv-SE">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785794"/>
            <a:ext cx="2286016" cy="1000132"/>
          </a:xfrm>
        </p:spPr>
        <p:txBody>
          <a:bodyPr/>
          <a:lstStyle/>
          <a:p>
            <a:r>
              <a:rPr lang="sv-SE" smtClean="0"/>
              <a:t>Visualisering av nätverk</a:t>
            </a:r>
            <a:endParaRPr lang="sv-SE"/>
          </a:p>
        </p:txBody>
      </p:sp>
      <p:pic>
        <p:nvPicPr>
          <p:cNvPr id="4" name="Picture 4"/>
          <p:cNvPicPr>
            <a:picLocks noGrp="1" noChangeAspect="1" noChangeArrowheads="1"/>
          </p:cNvPicPr>
          <p:nvPr>
            <p:ph idx="1"/>
          </p:nvPr>
        </p:nvPicPr>
        <p:blipFill>
          <a:blip r:embed="rId2" cstate="print"/>
          <a:srcRect/>
          <a:stretch>
            <a:fillRect/>
          </a:stretch>
        </p:blipFill>
        <p:spPr bwMode="auto">
          <a:xfrm>
            <a:off x="2357422" y="888076"/>
            <a:ext cx="6500859" cy="5337412"/>
          </a:xfrm>
          <a:prstGeom prst="rect">
            <a:avLst/>
          </a:prstGeom>
          <a:noFill/>
          <a:ln w="9525">
            <a:noFill/>
            <a:miter lim="800000"/>
            <a:headEnd/>
            <a:tailEnd/>
          </a:ln>
        </p:spPr>
      </p:pic>
      <p:sp>
        <p:nvSpPr>
          <p:cNvPr id="5" name="Text Box 5">
            <a:hlinkClick r:id="rId3"/>
          </p:cNvPr>
          <p:cNvSpPr txBox="1">
            <a:spLocks noChangeArrowheads="1"/>
          </p:cNvSpPr>
          <p:nvPr/>
        </p:nvSpPr>
        <p:spPr bwMode="auto">
          <a:xfrm>
            <a:off x="500034" y="6429396"/>
            <a:ext cx="8072494" cy="261610"/>
          </a:xfrm>
          <a:prstGeom prst="rect">
            <a:avLst/>
          </a:prstGeom>
          <a:noFill/>
          <a:ln w="9525">
            <a:noFill/>
            <a:miter lim="800000"/>
            <a:headEnd/>
            <a:tailEnd/>
          </a:ln>
        </p:spPr>
        <p:txBody>
          <a:bodyPr wrap="square">
            <a:spAutoFit/>
          </a:bodyPr>
          <a:lstStyle/>
          <a:p>
            <a:pPr eaLnBrk="1" hangingPunct="1">
              <a:spcBef>
                <a:spcPct val="50000"/>
              </a:spcBef>
            </a:pPr>
            <a:r>
              <a:rPr lang="en-US" sz="1100">
                <a:latin typeface="Tahoma" pitchFamily="34" charset="0"/>
                <a:hlinkClick r:id="rId3"/>
              </a:rPr>
              <a:t>Rosvall </a:t>
            </a:r>
            <a:r>
              <a:rPr lang="en-US" sz="1100" smtClean="0">
                <a:latin typeface="Tahoma" pitchFamily="34" charset="0"/>
                <a:hlinkClick r:id="rId3"/>
              </a:rPr>
              <a:t>&amp; Bergström (2007). Maps of random walks on complex networks reveal community structure. PNAS 105, 1118-1123. </a:t>
            </a:r>
            <a:endParaRPr lang="en-US" sz="1100">
              <a:latin typeface="Tahom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ubrik 1"/>
          <p:cNvSpPr>
            <a:spLocks noGrp="1"/>
          </p:cNvSpPr>
          <p:nvPr>
            <p:ph type="title"/>
          </p:nvPr>
        </p:nvSpPr>
        <p:spPr>
          <a:xfrm>
            <a:off x="2357422" y="1142984"/>
            <a:ext cx="5124440" cy="685800"/>
          </a:xfrm>
        </p:spPr>
        <p:txBody>
          <a:bodyPr/>
          <a:lstStyle/>
          <a:p>
            <a:r>
              <a:rPr lang="sv-SE" smtClean="0"/>
              <a:t>Den norska modellen</a:t>
            </a:r>
            <a:endParaRPr lang="sv-SE"/>
          </a:p>
        </p:txBody>
      </p:sp>
      <p:graphicFrame>
        <p:nvGraphicFramePr>
          <p:cNvPr id="4" name="Platshållare för innehåll 3"/>
          <p:cNvGraphicFramePr>
            <a:graphicFrameLocks noGrp="1"/>
          </p:cNvGraphicFramePr>
          <p:nvPr>
            <p:ph idx="1"/>
          </p:nvPr>
        </p:nvGraphicFramePr>
        <p:xfrm>
          <a:off x="571472" y="2143116"/>
          <a:ext cx="7786741" cy="2089564"/>
        </p:xfrm>
        <a:graphic>
          <a:graphicData uri="http://schemas.openxmlformats.org/drawingml/2006/table">
            <a:tbl>
              <a:tblPr firstRow="1" bandRow="1">
                <a:tableStyleId>{5C22544A-7EE6-4342-B048-85BDC9FD1C3A}</a:tableStyleId>
              </a:tblPr>
              <a:tblGrid>
                <a:gridCol w="2946345"/>
                <a:gridCol w="2358906"/>
                <a:gridCol w="2481490"/>
              </a:tblGrid>
              <a:tr h="428629">
                <a:tc>
                  <a:txBody>
                    <a:bodyPr/>
                    <a:lstStyle/>
                    <a:p>
                      <a:pPr algn="l"/>
                      <a:r>
                        <a:rPr lang="sv-SE" b="1" smtClean="0">
                          <a:solidFill>
                            <a:srgbClr val="004B96"/>
                          </a:solidFill>
                        </a:rPr>
                        <a:t>Publikasjonsform</a:t>
                      </a:r>
                      <a:endParaRPr lang="sv-SE" b="1">
                        <a:solidFill>
                          <a:srgbClr val="004B96"/>
                        </a:solidFill>
                      </a:endParaRPr>
                    </a:p>
                  </a:txBody>
                  <a:tcPr/>
                </a:tc>
                <a:tc>
                  <a:txBody>
                    <a:bodyPr/>
                    <a:lstStyle/>
                    <a:p>
                      <a:pPr algn="ctr"/>
                      <a:r>
                        <a:rPr lang="sv-SE" smtClean="0">
                          <a:solidFill>
                            <a:srgbClr val="003399"/>
                          </a:solidFill>
                        </a:rPr>
                        <a:t>Nivå 1</a:t>
                      </a:r>
                      <a:endParaRPr lang="sv-SE">
                        <a:solidFill>
                          <a:srgbClr val="003399"/>
                        </a:solidFill>
                      </a:endParaRPr>
                    </a:p>
                  </a:txBody>
                  <a:tcPr/>
                </a:tc>
                <a:tc>
                  <a:txBody>
                    <a:bodyPr/>
                    <a:lstStyle/>
                    <a:p>
                      <a:pPr algn="ctr"/>
                      <a:r>
                        <a:rPr lang="sv-SE" smtClean="0">
                          <a:solidFill>
                            <a:srgbClr val="003399"/>
                          </a:solidFill>
                        </a:rPr>
                        <a:t>Nivå 2</a:t>
                      </a:r>
                      <a:endParaRPr lang="sv-SE">
                        <a:solidFill>
                          <a:srgbClr val="003399"/>
                        </a:solidFill>
                      </a:endParaRPr>
                    </a:p>
                  </a:txBody>
                  <a:tcPr/>
                </a:tc>
              </a:tr>
              <a:tr h="553645">
                <a:tc>
                  <a:txBody>
                    <a:bodyPr/>
                    <a:lstStyle/>
                    <a:p>
                      <a:pPr algn="l"/>
                      <a:r>
                        <a:rPr lang="sv-SE" sz="1600" b="1" smtClean="0">
                          <a:solidFill>
                            <a:srgbClr val="004B96"/>
                          </a:solidFill>
                        </a:rPr>
                        <a:t>Monografi</a:t>
                      </a:r>
                      <a:endParaRPr lang="sv-SE" sz="1600" b="1">
                        <a:solidFill>
                          <a:srgbClr val="004B96"/>
                        </a:solidFill>
                      </a:endParaRPr>
                    </a:p>
                  </a:txBody>
                  <a:tcPr/>
                </a:tc>
                <a:tc>
                  <a:txBody>
                    <a:bodyPr/>
                    <a:lstStyle/>
                    <a:p>
                      <a:pPr algn="ctr"/>
                      <a:r>
                        <a:rPr lang="sv-SE" sz="1600" b="1" smtClean="0">
                          <a:solidFill>
                            <a:srgbClr val="004B96"/>
                          </a:solidFill>
                        </a:rPr>
                        <a:t>5</a:t>
                      </a:r>
                      <a:endParaRPr lang="sv-SE" sz="1600" b="1">
                        <a:solidFill>
                          <a:srgbClr val="004B96"/>
                        </a:solidFill>
                      </a:endParaRPr>
                    </a:p>
                  </a:txBody>
                  <a:tcPr/>
                </a:tc>
                <a:tc>
                  <a:txBody>
                    <a:bodyPr/>
                    <a:lstStyle/>
                    <a:p>
                      <a:pPr algn="ctr"/>
                      <a:r>
                        <a:rPr lang="sv-SE" sz="1600" b="1" smtClean="0">
                          <a:solidFill>
                            <a:srgbClr val="004B96"/>
                          </a:solidFill>
                        </a:rPr>
                        <a:t>8</a:t>
                      </a:r>
                      <a:endParaRPr lang="sv-SE" sz="1600" b="1">
                        <a:solidFill>
                          <a:srgbClr val="004B96"/>
                        </a:solidFill>
                      </a:endParaRPr>
                    </a:p>
                  </a:txBody>
                  <a:tcPr/>
                </a:tc>
              </a:tr>
              <a:tr h="553645">
                <a:tc>
                  <a:txBody>
                    <a:bodyPr/>
                    <a:lstStyle/>
                    <a:p>
                      <a:r>
                        <a:rPr lang="sv-SE" sz="1600" b="1" smtClean="0">
                          <a:solidFill>
                            <a:srgbClr val="004B96"/>
                          </a:solidFill>
                        </a:rPr>
                        <a:t>Artikkel i periodika og serier</a:t>
                      </a:r>
                      <a:endParaRPr lang="sv-SE" sz="1600" b="1">
                        <a:solidFill>
                          <a:srgbClr val="004B96"/>
                        </a:solidFill>
                      </a:endParaRPr>
                    </a:p>
                  </a:txBody>
                  <a:tcPr/>
                </a:tc>
                <a:tc>
                  <a:txBody>
                    <a:bodyPr/>
                    <a:lstStyle/>
                    <a:p>
                      <a:pPr algn="ctr"/>
                      <a:r>
                        <a:rPr lang="sv-SE" sz="1600" b="1" smtClean="0">
                          <a:solidFill>
                            <a:srgbClr val="004B96"/>
                          </a:solidFill>
                        </a:rPr>
                        <a:t>1</a:t>
                      </a:r>
                      <a:endParaRPr lang="sv-SE" sz="1600" b="1">
                        <a:solidFill>
                          <a:srgbClr val="004B96"/>
                        </a:solidFill>
                      </a:endParaRPr>
                    </a:p>
                  </a:txBody>
                  <a:tcPr/>
                </a:tc>
                <a:tc>
                  <a:txBody>
                    <a:bodyPr/>
                    <a:lstStyle/>
                    <a:p>
                      <a:pPr algn="ctr"/>
                      <a:r>
                        <a:rPr lang="sv-SE" b="1" smtClean="0">
                          <a:solidFill>
                            <a:srgbClr val="004B96"/>
                          </a:solidFill>
                        </a:rPr>
                        <a:t>5</a:t>
                      </a:r>
                      <a:endParaRPr lang="sv-SE" b="1">
                        <a:solidFill>
                          <a:srgbClr val="004B96"/>
                        </a:solidFill>
                      </a:endParaRPr>
                    </a:p>
                  </a:txBody>
                  <a:tcPr/>
                </a:tc>
              </a:tr>
              <a:tr h="553645">
                <a:tc>
                  <a:txBody>
                    <a:bodyPr/>
                    <a:lstStyle/>
                    <a:p>
                      <a:r>
                        <a:rPr lang="sv-SE" sz="1600" b="1" smtClean="0">
                          <a:solidFill>
                            <a:srgbClr val="004B96"/>
                          </a:solidFill>
                        </a:rPr>
                        <a:t>Artikkel i antologi</a:t>
                      </a:r>
                      <a:endParaRPr lang="sv-SE" sz="1600" b="1">
                        <a:solidFill>
                          <a:srgbClr val="004B96"/>
                        </a:solidFill>
                      </a:endParaRPr>
                    </a:p>
                  </a:txBody>
                  <a:tcPr/>
                </a:tc>
                <a:tc>
                  <a:txBody>
                    <a:bodyPr/>
                    <a:lstStyle/>
                    <a:p>
                      <a:pPr algn="ctr"/>
                      <a:r>
                        <a:rPr lang="sv-SE" sz="1600" b="1" smtClean="0">
                          <a:solidFill>
                            <a:srgbClr val="004B96"/>
                          </a:solidFill>
                        </a:rPr>
                        <a:t>0,7</a:t>
                      </a:r>
                      <a:endParaRPr lang="sv-SE" sz="1600" b="1">
                        <a:solidFill>
                          <a:srgbClr val="004B96"/>
                        </a:solidFill>
                      </a:endParaRPr>
                    </a:p>
                  </a:txBody>
                  <a:tcPr/>
                </a:tc>
                <a:tc>
                  <a:txBody>
                    <a:bodyPr/>
                    <a:lstStyle/>
                    <a:p>
                      <a:pPr algn="ctr"/>
                      <a:r>
                        <a:rPr lang="sv-SE" b="1" smtClean="0">
                          <a:solidFill>
                            <a:srgbClr val="004B96"/>
                          </a:solidFill>
                        </a:rPr>
                        <a:t>1</a:t>
                      </a:r>
                      <a:endParaRPr lang="sv-SE" b="1">
                        <a:solidFill>
                          <a:srgbClr val="004B96"/>
                        </a:solidFill>
                      </a:endParaRPr>
                    </a:p>
                  </a:txBody>
                  <a:tcPr/>
                </a:tc>
              </a:tr>
            </a:tbl>
          </a:graphicData>
        </a:graphic>
      </p:graphicFrame>
      <p:sp>
        <p:nvSpPr>
          <p:cNvPr id="5" name="textruta 4"/>
          <p:cNvSpPr txBox="1"/>
          <p:nvPr/>
        </p:nvSpPr>
        <p:spPr>
          <a:xfrm>
            <a:off x="2143108" y="5929330"/>
            <a:ext cx="6215106" cy="285752"/>
          </a:xfrm>
          <a:prstGeom prst="rect">
            <a:avLst/>
          </a:prstGeom>
          <a:noFill/>
        </p:spPr>
        <p:txBody>
          <a:bodyPr wrap="square" rtlCol="0">
            <a:spAutoFit/>
          </a:bodyPr>
          <a:lstStyle/>
          <a:p>
            <a:r>
              <a:rPr lang="sv-SE" sz="1200" smtClean="0"/>
              <a:t>Källa: </a:t>
            </a:r>
            <a:r>
              <a:rPr lang="nb-NO" sz="1200" smtClean="0">
                <a:hlinkClick r:id="rId2"/>
              </a:rPr>
              <a:t>Vekt på forskning. Instilling fra faglig och teknisk utvalg til UHR. 12 november 2004.</a:t>
            </a:r>
            <a:endParaRPr lang="sv-SE" sz="1200"/>
          </a:p>
        </p:txBody>
      </p:sp>
      <p:sp>
        <p:nvSpPr>
          <p:cNvPr id="6" name="textruta 5"/>
          <p:cNvSpPr txBox="1"/>
          <p:nvPr/>
        </p:nvSpPr>
        <p:spPr>
          <a:xfrm>
            <a:off x="500034" y="5072074"/>
            <a:ext cx="7643866" cy="646331"/>
          </a:xfrm>
          <a:prstGeom prst="rect">
            <a:avLst/>
          </a:prstGeom>
          <a:noFill/>
        </p:spPr>
        <p:txBody>
          <a:bodyPr wrap="square" rtlCol="0">
            <a:spAutoFit/>
          </a:bodyPr>
          <a:lstStyle/>
          <a:p>
            <a:r>
              <a:rPr lang="sv-SE" sz="1800" smtClean="0"/>
              <a:t>Register med cirka 1000 förlag och 20 000 tidskrifter:</a:t>
            </a:r>
          </a:p>
          <a:p>
            <a:r>
              <a:rPr lang="sv-SE" sz="1800" smtClean="0">
                <a:hlinkClick r:id="rId3"/>
              </a:rPr>
              <a:t>Norsk samfunnsvitenskapelig datatjeneste (NSD) </a:t>
            </a:r>
            <a:endParaRPr lang="sv-SE" sz="1800"/>
          </a:p>
        </p:txBody>
      </p:sp>
      <p:sp>
        <p:nvSpPr>
          <p:cNvPr id="7" name="TextBox 6"/>
          <p:cNvSpPr txBox="1"/>
          <p:nvPr/>
        </p:nvSpPr>
        <p:spPr>
          <a:xfrm>
            <a:off x="500034" y="4500570"/>
            <a:ext cx="8358246" cy="400110"/>
          </a:xfrm>
          <a:prstGeom prst="rect">
            <a:avLst/>
          </a:prstGeom>
          <a:noFill/>
        </p:spPr>
        <p:txBody>
          <a:bodyPr wrap="square" rtlCol="0">
            <a:spAutoFit/>
          </a:bodyPr>
          <a:lstStyle/>
          <a:p>
            <a:r>
              <a:rPr lang="sv-SE" sz="2000" b="1" smtClean="0"/>
              <a:t>Nivå 2</a:t>
            </a:r>
            <a:r>
              <a:rPr lang="sv-SE" sz="2000" smtClean="0"/>
              <a:t>: ca 20% av samtliga förlag och ca 20% av samtliga tidskrifter</a:t>
            </a:r>
            <a:endParaRPr lang="sv-SE" sz="20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shj_3">
  <a:themeElements>
    <a:clrScheme name="hshj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shj_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400" b="0" i="0" u="none" strike="noStrike" cap="none" normalizeH="0" baseline="0" smtClean="0">
            <a:ln>
              <a:noFill/>
            </a:ln>
            <a:solidFill>
              <a:srgbClr val="003777"/>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400" b="0" i="0" u="none" strike="noStrike" cap="none" normalizeH="0" baseline="0" smtClean="0">
            <a:ln>
              <a:noFill/>
            </a:ln>
            <a:solidFill>
              <a:srgbClr val="003777"/>
            </a:solidFill>
            <a:effectLst/>
            <a:latin typeface="Arial" charset="0"/>
          </a:defRPr>
        </a:defPPr>
      </a:lstStyle>
    </a:lnDef>
  </a:objectDefaults>
  <a:extraClrSchemeLst>
    <a:extraClrScheme>
      <a:clrScheme name="hshj_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shj_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shj_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shj_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shj_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shj_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shj_3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shj_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shj_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shj_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shj_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shj_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7968</TotalTime>
  <Words>3107</Words>
  <Application>Microsoft Macintosh PowerPoint</Application>
  <PresentationFormat>On-screen Show (4:3)</PresentationFormat>
  <Paragraphs>375</Paragraphs>
  <Slides>37</Slides>
  <Notes>7</Notes>
  <HiddenSlides>0</HiddenSlides>
  <MMClips>0</MMClips>
  <ScaleCrop>false</ScaleCrop>
  <HeadingPairs>
    <vt:vector size="4" baseType="variant">
      <vt:variant>
        <vt:lpstr>Design Template</vt:lpstr>
      </vt:variant>
      <vt:variant>
        <vt:i4>1</vt:i4>
      </vt:variant>
      <vt:variant>
        <vt:lpstr>Slide Titles</vt:lpstr>
      </vt:variant>
      <vt:variant>
        <vt:i4>37</vt:i4>
      </vt:variant>
    </vt:vector>
  </HeadingPairs>
  <TitlesOfParts>
    <vt:vector size="38" baseType="lpstr">
      <vt:lpstr>hshj_3</vt:lpstr>
      <vt:lpstr>Slide 1</vt:lpstr>
      <vt:lpstr>Slide 2</vt:lpstr>
      <vt:lpstr>Vad är bibliometri?</vt:lpstr>
      <vt:lpstr>Vad är bibliometri?</vt:lpstr>
      <vt:lpstr>Slide 5</vt:lpstr>
      <vt:lpstr>Slide 6</vt:lpstr>
      <vt:lpstr>Slide 7</vt:lpstr>
      <vt:lpstr>Visualisering av nätverk</vt:lpstr>
      <vt:lpstr>Den norska modellen</vt:lpstr>
      <vt:lpstr>Den svenska modellen</vt:lpstr>
      <vt:lpstr>Citeringsdata i ISI Web of Science</vt:lpstr>
      <vt:lpstr>Fältnormalisering</vt:lpstr>
      <vt:lpstr>Den svenska modellen – kritik från VR </vt:lpstr>
      <vt:lpstr>Varför och när refererar man?</vt:lpstr>
      <vt:lpstr>ISI Web of Science (WoS)</vt:lpstr>
      <vt:lpstr>Ämnesfördelningen i ISI Web of Science (%)</vt:lpstr>
      <vt:lpstr>Journal Citation Reports (JCR)</vt:lpstr>
      <vt:lpstr> Impact factor (IF)</vt:lpstr>
      <vt:lpstr>Mått på tidskrifters vetenskapliga kvalitet (1)</vt:lpstr>
      <vt:lpstr>Exempel: 2008 års journal impact factor för JPIM</vt:lpstr>
      <vt:lpstr>Slide 21</vt:lpstr>
      <vt:lpstr>Kritik av impaktfaktorn</vt:lpstr>
      <vt:lpstr>Den skeva distributionen av citeringar – exempeltidskrift</vt:lpstr>
      <vt:lpstr>Den skeva distributionen av citeringar – alla artiklar</vt:lpstr>
      <vt:lpstr>Mått på tidskrifters vetenskapliga kvalitet (2)</vt:lpstr>
      <vt:lpstr>Mått på tidskrifters vetenskapliga kvalitet (3)</vt:lpstr>
      <vt:lpstr>Aggregerade mått</vt:lpstr>
      <vt:lpstr>Mått på tidskrifters vetenskapliga kvalitet (4)</vt:lpstr>
      <vt:lpstr>Mått på tidskrifters vetenskapliga kvalitet (5)</vt:lpstr>
      <vt:lpstr>Mått på tidskrifters vetenskapliga kvalitet (5)</vt:lpstr>
      <vt:lpstr>Mått på tidskrifters vetenskapliga kvalitet (5)</vt:lpstr>
      <vt:lpstr>Mått på tidskrifters vetenskapliga kvalitet (6)</vt:lpstr>
      <vt:lpstr>SCImago Journal &amp; Country Rank</vt:lpstr>
      <vt:lpstr>Slide 34</vt:lpstr>
      <vt:lpstr>Verktyg för tidskriftsevaluering</vt:lpstr>
      <vt:lpstr>Vad kan påverka tidskriftsevalueringen?</vt:lpstr>
      <vt:lpstr>Impaktfaktorn – vad handlar citeringar egentligen om?</vt:lpstr>
    </vt:vector>
  </TitlesOfParts>
  <Company>University Library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cp:lastModifiedBy>Paola Johansson</cp:lastModifiedBy>
  <cp:revision>493</cp:revision>
  <dcterms:created xsi:type="dcterms:W3CDTF">2010-10-05T08:24:25Z</dcterms:created>
  <dcterms:modified xsi:type="dcterms:W3CDTF">2010-10-05T08:24:45Z</dcterms:modified>
</cp:coreProperties>
</file>